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502" r:id="rId5"/>
    <p:sldId id="271" r:id="rId6"/>
    <p:sldId id="500" r:id="rId7"/>
    <p:sldId id="485" r:id="rId8"/>
    <p:sldId id="272" r:id="rId9"/>
    <p:sldId id="488" r:id="rId10"/>
    <p:sldId id="489" r:id="rId11"/>
    <p:sldId id="490" r:id="rId12"/>
    <p:sldId id="487" r:id="rId13"/>
    <p:sldId id="503" r:id="rId14"/>
    <p:sldId id="491" r:id="rId15"/>
    <p:sldId id="496" r:id="rId16"/>
    <p:sldId id="493" r:id="rId17"/>
    <p:sldId id="492" r:id="rId18"/>
    <p:sldId id="497" r:id="rId19"/>
    <p:sldId id="498" r:id="rId20"/>
    <p:sldId id="499" r:id="rId21"/>
    <p:sldId id="495" r:id="rId22"/>
    <p:sldId id="501" r:id="rId23"/>
    <p:sldId id="256" r:id="rId24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7B50F"/>
    <a:srgbClr val="413C3A"/>
    <a:srgbClr val="FFFF00"/>
    <a:srgbClr val="000000"/>
    <a:srgbClr val="FF00FF"/>
    <a:srgbClr val="3333FF"/>
    <a:srgbClr val="E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70" autoAdjust="0"/>
    <p:restoredTop sz="90495" autoAdjust="0"/>
  </p:normalViewPr>
  <p:slideViewPr>
    <p:cSldViewPr snapToGrid="0" snapToObjects="1" showGuides="1">
      <p:cViewPr>
        <p:scale>
          <a:sx n="125" d="100"/>
          <a:sy n="125" d="100"/>
        </p:scale>
        <p:origin x="1024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60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23.02.2024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23/02/2024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0228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0856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2230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0333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9720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4175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5783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4166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1437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5618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8591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0471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3932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9860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7200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8119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4991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3082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4602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6598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50" y="4440264"/>
            <a:ext cx="698500" cy="507975"/>
          </a:xfrm>
        </p:spPr>
        <p:txBody>
          <a:bodyPr lIns="0" tIns="0" rIns="0" bIns="0" anchor="b" anchorCtr="0">
            <a:noAutofit/>
          </a:bodyPr>
          <a:lstStyle>
            <a:lvl1pPr marL="114300" indent="-107950">
              <a:buFontTx/>
              <a:buBlip>
                <a:blip r:embed="rId3"/>
              </a:buBlip>
              <a:tabLst/>
              <a:defRPr lang="en-US" sz="800" b="0" i="0" smtClean="0">
                <a:effectLst/>
              </a:defRPr>
            </a:lvl1pPr>
          </a:lstStyle>
          <a:p>
            <a:r>
              <a:rPr lang="fr-FR" dirty="0" err="1"/>
              <a:t>School</a:t>
            </a:r>
            <a:r>
              <a:rPr lang="fr-FR" dirty="0"/>
              <a:t> of </a:t>
            </a:r>
            <a:r>
              <a:rPr lang="fr-FR" dirty="0" err="1"/>
              <a:t>Engeneering</a:t>
            </a:r>
            <a:r>
              <a:rPr lang="fr-FR" dirty="0"/>
              <a:t> </a:t>
            </a:r>
            <a:r>
              <a:rPr lang="en-US" b="0" i="0" dirty="0">
                <a:solidFill>
                  <a:srgbClr val="454545"/>
                </a:solidFill>
                <a:effectLst/>
                <a:latin typeface="Arial" panose="020B0604020202020204" pitchFamily="34" charset="0"/>
              </a:rPr>
              <a:t>IMT </a:t>
            </a:r>
            <a:r>
              <a:rPr lang="fr-FR" dirty="0"/>
              <a:t>Q-LAB </a:t>
            </a:r>
            <a:r>
              <a:rPr lang="fr-FR" dirty="0" err="1"/>
              <a:t>project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1563688"/>
            <a:ext cx="3671466" cy="3263504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1563688"/>
            <a:ext cx="7646988" cy="1436687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667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1563688"/>
            <a:ext cx="3144838" cy="3579812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1563688"/>
            <a:ext cx="4581525" cy="3386772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en-CH"/>
              <a:t>INTERMEDIATE  / NAME PRESENTATION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10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tif"/><Relationship Id="rId4" Type="http://schemas.openxmlformats.org/officeDocument/2006/relationships/image" Target="../media/image27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tif"/><Relationship Id="rId4" Type="http://schemas.openxmlformats.org/officeDocument/2006/relationships/image" Target="../media/image30.t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tif"/><Relationship Id="rId5" Type="http://schemas.openxmlformats.org/officeDocument/2006/relationships/image" Target="../media/image34.tif"/><Relationship Id="rId4" Type="http://schemas.openxmlformats.org/officeDocument/2006/relationships/image" Target="../media/image33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gif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epfl.ch/mod/folder/view.php?id=1282699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lan.epfl.ch/?room==BM%203239" TargetMode="External"/><Relationship Id="rId4" Type="http://schemas.openxmlformats.org/officeDocument/2006/relationships/hyperlink" Target="https://plan.epfl.ch/?room==BM%20323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layout.de/build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anaconda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epfl.ch/jiawen.liu?lang=en" TargetMode="External"/><Relationship Id="rId3" Type="http://schemas.openxmlformats.org/officeDocument/2006/relationships/hyperlink" Target="https://people.epfl.ch/cristina.benea?lang=en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s://people.epfl.ch/zahra.basiri?lang=en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people.epfl.ch/francesco.bertot?lang=e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openxmlformats.org/officeDocument/2006/relationships/image" Target="../media/image16.PNG"/><Relationship Id="rId7" Type="http://schemas.openxmlformats.org/officeDocument/2006/relationships/image" Target="../media/image17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9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"/><Relationship Id="rId3" Type="http://schemas.openxmlformats.org/officeDocument/2006/relationships/image" Target="../media/image16.PNG"/><Relationship Id="rId7" Type="http://schemas.openxmlformats.org/officeDocument/2006/relationships/image" Target="../media/image17.ti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11" Type="http://schemas.openxmlformats.org/officeDocument/2006/relationships/image" Target="../media/image15.png"/><Relationship Id="rId10" Type="http://schemas.openxmlformats.org/officeDocument/2006/relationships/image" Target="../media/image130.PNG"/><Relationship Id="rId9" Type="http://schemas.openxmlformats.org/officeDocument/2006/relationships/image" Target="../media/image19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AA987C5-3463-4411-8108-F331B2460347}"/>
              </a:ext>
            </a:extLst>
          </p:cNvPr>
          <p:cNvSpPr txBox="1">
            <a:spLocks/>
          </p:cNvSpPr>
          <p:nvPr/>
        </p:nvSpPr>
        <p:spPr>
          <a:xfrm>
            <a:off x="0" y="1200279"/>
            <a:ext cx="2614204" cy="460375"/>
          </a:xfrm>
          <a:prstGeom prst="rect">
            <a:avLst/>
          </a:prstGeom>
          <a:solidFill>
            <a:schemeClr val="bg1"/>
          </a:solidFill>
        </p:spPr>
        <p:txBody>
          <a:bodyPr vert="horz" lIns="90000" tIns="45720" rIns="91440" bIns="4572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latin typeface="+mj-lt"/>
                <a:cs typeface="Calibri" panose="020F0502020204030204" pitchFamily="34" charset="0"/>
              </a:rPr>
              <a:t>Spring </a:t>
            </a:r>
            <a:r>
              <a:rPr lang="fr-FR" sz="2000" b="1" dirty="0" err="1">
                <a:latin typeface="+mj-lt"/>
                <a:cs typeface="Calibri" panose="020F0502020204030204" pitchFamily="34" charset="0"/>
              </a:rPr>
              <a:t>semester</a:t>
            </a:r>
            <a:r>
              <a:rPr lang="fr-FR" sz="2000" b="1" dirty="0">
                <a:latin typeface="+mj-lt"/>
                <a:cs typeface="Calibri" panose="020F0502020204030204" pitchFamily="34" charset="0"/>
              </a:rPr>
              <a:t> 2024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5A5C923-5A79-224D-A6A6-8267C6475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4333" y="533312"/>
            <a:ext cx="3147126" cy="240646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MICRO-373: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TP introduction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34F3CA74-E434-844A-9C90-0FE7EB8DB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4333" y="2762306"/>
            <a:ext cx="3147125" cy="1821655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Professor: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Ileana-Cristina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Benea-Chelmus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Teaching assistants:</a:t>
            </a: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Francesco Bertot</a:t>
            </a:r>
          </a:p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Jiawen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Liu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3BCA55-E2C0-5C4E-89C0-5D85ED2FB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43495" y="4683188"/>
            <a:ext cx="1828800" cy="275167"/>
          </a:xfrm>
        </p:spPr>
        <p:txBody>
          <a:bodyPr/>
          <a:lstStyle/>
          <a:p>
            <a:r>
              <a:rPr lang="fr-CH" sz="1400" dirty="0">
                <a:latin typeface="Calibri" panose="020F0502020204030204" pitchFamily="34" charset="0"/>
                <a:cs typeface="Calibri" panose="020F0502020204030204" pitchFamily="34" charset="0"/>
              </a:rPr>
              <a:t>23/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02/2024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E971DB5-9E44-4C9E-A222-FD49AA112856}"/>
              </a:ext>
            </a:extLst>
          </p:cNvPr>
          <p:cNvSpPr txBox="1"/>
          <p:nvPr/>
        </p:nvSpPr>
        <p:spPr>
          <a:xfrm>
            <a:off x="92552" y="593519"/>
            <a:ext cx="5791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3600" b="1" i="0" u="none" strike="noStrike" kern="1000" cap="none" spc="-70" normalizeH="0" baseline="0" noProof="0" dirty="0">
                <a:ln>
                  <a:noFill/>
                </a:ln>
                <a:effectLst/>
                <a:uLnTx/>
                <a:uFillTx/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Topic 1: Integrated photonic chip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3DE211-DEC3-4BAA-A742-86FEE85D9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9" y="1747786"/>
            <a:ext cx="4650208" cy="3210569"/>
          </a:xfrm>
          <a:prstGeom prst="rect">
            <a:avLst/>
          </a:prstGeom>
        </p:spPr>
      </p:pic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E08A3909-C0BC-4077-8DA3-C40A550EDDA3}"/>
              </a:ext>
            </a:extLst>
          </p:cNvPr>
          <p:cNvSpPr>
            <a:spLocks noGrp="1"/>
          </p:cNvSpPr>
          <p:nvPr/>
        </p:nvSpPr>
        <p:spPr>
          <a:xfrm>
            <a:off x="931055" y="4226665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IN</a:t>
            </a:r>
            <a:endParaRPr lang="en-US" sz="20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4CF4069F-0BE3-4F13-A1ED-3C18ABB1AD79}"/>
              </a:ext>
            </a:extLst>
          </p:cNvPr>
          <p:cNvSpPr>
            <a:spLocks noGrp="1"/>
          </p:cNvSpPr>
          <p:nvPr/>
        </p:nvSpPr>
        <p:spPr>
          <a:xfrm>
            <a:off x="968508" y="1914121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Micro heater</a:t>
            </a:r>
            <a:endParaRPr lang="en-US" sz="20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05D8E8EE-86BF-4D85-9733-45C112C1933C}"/>
              </a:ext>
            </a:extLst>
          </p:cNvPr>
          <p:cNvSpPr>
            <a:spLocks noGrp="1"/>
          </p:cNvSpPr>
          <p:nvPr/>
        </p:nvSpPr>
        <p:spPr>
          <a:xfrm>
            <a:off x="4557725" y="2258742"/>
            <a:ext cx="1006047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OUT</a:t>
            </a:r>
            <a:endParaRPr lang="en-US" sz="20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E1E899-8A10-400F-9245-E66E70D64EB6}"/>
              </a:ext>
            </a:extLst>
          </p:cNvPr>
          <p:cNvCxnSpPr/>
          <p:nvPr/>
        </p:nvCxnSpPr>
        <p:spPr>
          <a:xfrm>
            <a:off x="1400778" y="4400929"/>
            <a:ext cx="5842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8A2C13D-4DD0-4755-87FC-DFBCFEE7BF7B}"/>
              </a:ext>
            </a:extLst>
          </p:cNvPr>
          <p:cNvCxnSpPr>
            <a:cxnSpLocks/>
          </p:cNvCxnSpPr>
          <p:nvPr/>
        </p:nvCxnSpPr>
        <p:spPr>
          <a:xfrm>
            <a:off x="3973525" y="2446866"/>
            <a:ext cx="5842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6773D785-73DC-45D1-98D7-A408B2BC6663}"/>
              </a:ext>
            </a:extLst>
          </p:cNvPr>
          <p:cNvSpPr>
            <a:spLocks noGrp="1"/>
          </p:cNvSpPr>
          <p:nvPr/>
        </p:nvSpPr>
        <p:spPr>
          <a:xfrm>
            <a:off x="3973525" y="3324240"/>
            <a:ext cx="1683149" cy="646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Antenna</a:t>
            </a:r>
            <a:endParaRPr lang="en-US" sz="20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0318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What we will create together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10</a:t>
            </a:fld>
            <a:endParaRPr lang="fr-FR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9A02A-A7D6-4436-BCFF-EB0C3741D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839" y="696972"/>
            <a:ext cx="1452225" cy="1667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61FDE9-3148-478B-B2F2-F16E29180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176" y="649054"/>
            <a:ext cx="2593354" cy="1763206"/>
          </a:xfrm>
          <a:prstGeom prst="rect">
            <a:avLst/>
          </a:prstGeom>
        </p:spPr>
      </p:pic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9F7C406C-6A1E-4C81-A174-65A27B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58" y="832214"/>
            <a:ext cx="2847188" cy="387937"/>
          </a:xfrm>
        </p:spPr>
        <p:txBody>
          <a:bodyPr>
            <a:normAutofit/>
          </a:bodyPr>
          <a:lstStyle/>
          <a:p>
            <a:r>
              <a:rPr lang="fr-CH" dirty="0"/>
              <a:t>Layer 1: </a:t>
            </a:r>
            <a:r>
              <a:rPr lang="fr-CH" dirty="0" err="1"/>
              <a:t>waveguides</a:t>
            </a:r>
            <a:endParaRPr lang="en-US" dirty="0"/>
          </a:p>
        </p:txBody>
      </p:sp>
      <p:sp>
        <p:nvSpPr>
          <p:cNvPr id="16" name="Espace réservé du contenu 1">
            <a:extLst>
              <a:ext uri="{FF2B5EF4-FFF2-40B4-BE49-F238E27FC236}">
                <a16:creationId xmlns:a16="http://schemas.microsoft.com/office/drawing/2014/main" id="{76D38AD0-BB4E-419A-8F9C-E56D112ABDDE}"/>
              </a:ext>
            </a:extLst>
          </p:cNvPr>
          <p:cNvSpPr txBox="1">
            <a:spLocks/>
          </p:cNvSpPr>
          <p:nvPr/>
        </p:nvSpPr>
        <p:spPr>
          <a:xfrm>
            <a:off x="4692967" y="828670"/>
            <a:ext cx="2530634" cy="38793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Layer 2: </a:t>
            </a:r>
            <a:r>
              <a:rPr lang="fr-CH" dirty="0" err="1"/>
              <a:t>heaters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5D8741-3D1F-4D14-B765-CCC31FCE9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811" y="2538801"/>
            <a:ext cx="4170378" cy="2499256"/>
          </a:xfrm>
          <a:prstGeom prst="rect">
            <a:avLst/>
          </a:prstGeom>
        </p:spPr>
      </p:pic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80FF86D9-AFDA-4F7F-BF68-EB27BA3935F0}"/>
              </a:ext>
            </a:extLst>
          </p:cNvPr>
          <p:cNvSpPr txBox="1">
            <a:spLocks/>
          </p:cNvSpPr>
          <p:nvPr/>
        </p:nvSpPr>
        <p:spPr>
          <a:xfrm>
            <a:off x="782276" y="3254364"/>
            <a:ext cx="2694916" cy="845599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Final </a:t>
            </a:r>
            <a:r>
              <a:rPr lang="fr-CH" dirty="0" err="1"/>
              <a:t>result</a:t>
            </a:r>
            <a:r>
              <a:rPr lang="fr-CH" dirty="0"/>
              <a:t>:</a:t>
            </a:r>
            <a:endParaRPr lang="en-US" dirty="0"/>
          </a:p>
        </p:txBody>
      </p:sp>
      <p:sp>
        <p:nvSpPr>
          <p:cNvPr id="20" name="Espace réservé du contenu 1">
            <a:extLst>
              <a:ext uri="{FF2B5EF4-FFF2-40B4-BE49-F238E27FC236}">
                <a16:creationId xmlns:a16="http://schemas.microsoft.com/office/drawing/2014/main" id="{E49A86E6-7104-48A2-B315-ED13EB70C0C1}"/>
              </a:ext>
            </a:extLst>
          </p:cNvPr>
          <p:cNvSpPr txBox="1">
            <a:spLocks/>
          </p:cNvSpPr>
          <p:nvPr/>
        </p:nvSpPr>
        <p:spPr>
          <a:xfrm>
            <a:off x="6657189" y="3619715"/>
            <a:ext cx="2080468" cy="960495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fr-CH" dirty="0" err="1"/>
              <a:t>Requires</a:t>
            </a:r>
            <a:r>
              <a:rPr lang="fr-CH" dirty="0"/>
              <a:t> </a:t>
            </a:r>
            <a:r>
              <a:rPr lang="fr-CH" dirty="0" err="1"/>
              <a:t>precise</a:t>
            </a:r>
            <a:r>
              <a:rPr lang="fr-CH" dirty="0"/>
              <a:t> </a:t>
            </a:r>
            <a:r>
              <a:rPr lang="fr-CH" dirty="0" err="1"/>
              <a:t>alignment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96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Fabrication process flow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11</a:t>
            </a:fld>
            <a:endParaRPr lang="fr-FR" sz="1400" dirty="0"/>
          </a:p>
        </p:txBody>
      </p:sp>
      <p:sp>
        <p:nvSpPr>
          <p:cNvPr id="41" name="Espace réservé du contenu 1">
            <a:extLst>
              <a:ext uri="{FF2B5EF4-FFF2-40B4-BE49-F238E27FC236}">
                <a16:creationId xmlns:a16="http://schemas.microsoft.com/office/drawing/2014/main" id="{612E05F7-8D08-481D-9FFC-848E14470872}"/>
              </a:ext>
            </a:extLst>
          </p:cNvPr>
          <p:cNvSpPr txBox="1">
            <a:spLocks/>
          </p:cNvSpPr>
          <p:nvPr/>
        </p:nvSpPr>
        <p:spPr>
          <a:xfrm>
            <a:off x="3653344" y="699379"/>
            <a:ext cx="3275965" cy="36416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1.    </a:t>
            </a:r>
            <a:r>
              <a:rPr lang="en-US" dirty="0"/>
              <a:t>Starting point: SOI wafer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CE150C-363B-47B4-AA5C-1367147E8379}"/>
              </a:ext>
            </a:extLst>
          </p:cNvPr>
          <p:cNvGrpSpPr/>
          <p:nvPr/>
        </p:nvGrpSpPr>
        <p:grpSpPr>
          <a:xfrm>
            <a:off x="292369" y="628902"/>
            <a:ext cx="3276796" cy="520229"/>
            <a:chOff x="174628" y="801108"/>
            <a:chExt cx="3276796" cy="65939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0544B8-7EC2-46C0-93AD-8FA3AAB81F1F}"/>
                </a:ext>
              </a:extLst>
            </p:cNvPr>
            <p:cNvGrpSpPr/>
            <p:nvPr/>
          </p:nvGrpSpPr>
          <p:grpSpPr>
            <a:xfrm>
              <a:off x="174824" y="801108"/>
              <a:ext cx="3276600" cy="599655"/>
              <a:chOff x="0" y="0"/>
              <a:chExt cx="3276600" cy="904874"/>
            </a:xfrm>
          </p:grpSpPr>
          <p:grpSp>
            <p:nvGrpSpPr>
              <p:cNvPr id="46" name="Gruppo 27">
                <a:extLst>
                  <a:ext uri="{FF2B5EF4-FFF2-40B4-BE49-F238E27FC236}">
                    <a16:creationId xmlns:a16="http://schemas.microsoft.com/office/drawing/2014/main" id="{A7322393-B5C7-4D42-BEAB-520A03AC1C05}"/>
                  </a:ext>
                </a:extLst>
              </p:cNvPr>
              <p:cNvGrpSpPr/>
              <p:nvPr/>
            </p:nvGrpSpPr>
            <p:grpSpPr>
              <a:xfrm>
                <a:off x="0" y="257175"/>
                <a:ext cx="3276600" cy="647699"/>
                <a:chOff x="0" y="257175"/>
                <a:chExt cx="5332884" cy="1333876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F89AC1D-A0F0-4C3B-8D95-E041C1C271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" y="943728"/>
                  <a:ext cx="5332882" cy="647323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342844C-6591-4C77-80B3-834DA0673C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57175"/>
                  <a:ext cx="5332881" cy="706171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BE52F08-EA9C-4311-AC04-1794E84FD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275965" cy="2565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F662C50-B23A-483A-BA84-5636D3453E10}"/>
                </a:ext>
              </a:extLst>
            </p:cNvPr>
            <p:cNvSpPr/>
            <p:nvPr/>
          </p:nvSpPr>
          <p:spPr>
            <a:xfrm>
              <a:off x="174628" y="1397000"/>
              <a:ext cx="3276598" cy="63500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7E7E89-F952-46A8-9C89-C46AF65A5E03}"/>
              </a:ext>
            </a:extLst>
          </p:cNvPr>
          <p:cNvGrpSpPr/>
          <p:nvPr/>
        </p:nvGrpSpPr>
        <p:grpSpPr>
          <a:xfrm>
            <a:off x="290665" y="1988102"/>
            <a:ext cx="3277865" cy="519591"/>
            <a:chOff x="174825" y="1801317"/>
            <a:chExt cx="3277865" cy="5989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A1CD7F9-23C5-407F-8AFD-E9ABCE3148C7}"/>
                </a:ext>
              </a:extLst>
            </p:cNvPr>
            <p:cNvGrpSpPr/>
            <p:nvPr/>
          </p:nvGrpSpPr>
          <p:grpSpPr>
            <a:xfrm>
              <a:off x="174825" y="1801317"/>
              <a:ext cx="3277235" cy="541908"/>
              <a:chOff x="0" y="572577"/>
              <a:chExt cx="3277235" cy="903438"/>
            </a:xfrm>
          </p:grpSpPr>
          <p:grpSp>
            <p:nvGrpSpPr>
              <p:cNvPr id="85" name="Gruppo 27">
                <a:extLst>
                  <a:ext uri="{FF2B5EF4-FFF2-40B4-BE49-F238E27FC236}">
                    <a16:creationId xmlns:a16="http://schemas.microsoft.com/office/drawing/2014/main" id="{B6B54210-D784-4549-970A-326514123EA6}"/>
                  </a:ext>
                </a:extLst>
              </p:cNvPr>
              <p:cNvGrpSpPr/>
              <p:nvPr/>
            </p:nvGrpSpPr>
            <p:grpSpPr>
              <a:xfrm>
                <a:off x="0" y="829100"/>
                <a:ext cx="3277235" cy="646915"/>
                <a:chOff x="0" y="829591"/>
                <a:chExt cx="5334943" cy="1333878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A6F72A33-3884-43D9-BE03-2B3FC75F33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635149"/>
                  <a:ext cx="5332882" cy="52832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F0D01D0-9F5B-409A-A7FA-8CA9E309A2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2" y="829591"/>
                  <a:ext cx="5332881" cy="805558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AA1B3B3-B9A9-49C7-99AF-3BB62FADF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814" y="572577"/>
                <a:ext cx="882341" cy="25649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8D72E82-3F44-431F-9853-BBCABABC23CB}"/>
                </a:ext>
              </a:extLst>
            </p:cNvPr>
            <p:cNvSpPr/>
            <p:nvPr/>
          </p:nvSpPr>
          <p:spPr>
            <a:xfrm>
              <a:off x="176092" y="2342489"/>
              <a:ext cx="3276598" cy="57747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99B94236-F71E-48DA-A7E3-211836A66638}"/>
              </a:ext>
            </a:extLst>
          </p:cNvPr>
          <p:cNvSpPr txBox="1"/>
          <p:nvPr/>
        </p:nvSpPr>
        <p:spPr>
          <a:xfrm>
            <a:off x="225490" y="523779"/>
            <a:ext cx="841575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220 nm</a:t>
            </a:r>
            <a:endParaRPr lang="en-CH" sz="1400" b="1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B9B6B5C-B38F-48FF-91D8-66FC40658D3E}"/>
              </a:ext>
            </a:extLst>
          </p:cNvPr>
          <p:cNvSpPr txBox="1"/>
          <p:nvPr/>
        </p:nvSpPr>
        <p:spPr>
          <a:xfrm>
            <a:off x="247716" y="678543"/>
            <a:ext cx="97174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2 </a:t>
            </a:r>
            <a:r>
              <a:rPr lang="el-GR" sz="1400" b="1" dirty="0"/>
              <a:t>μ</a:t>
            </a:r>
            <a:r>
              <a:rPr lang="en-US" sz="1400" b="1" dirty="0"/>
              <a:t>m</a:t>
            </a:r>
            <a:endParaRPr lang="en-CH" sz="1400" b="1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3FC49FE-3FF4-425F-81B1-40D6B68608C0}"/>
              </a:ext>
            </a:extLst>
          </p:cNvPr>
          <p:cNvSpPr txBox="1"/>
          <p:nvPr/>
        </p:nvSpPr>
        <p:spPr>
          <a:xfrm>
            <a:off x="225490" y="881462"/>
            <a:ext cx="97174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725 </a:t>
            </a:r>
            <a:r>
              <a:rPr lang="el-GR" sz="1400" b="1" dirty="0"/>
              <a:t>μ</a:t>
            </a:r>
            <a:r>
              <a:rPr lang="en-US" sz="1400" b="1" dirty="0"/>
              <a:t>m</a:t>
            </a:r>
            <a:endParaRPr lang="en-CH" sz="14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AFA580-09DA-44A7-BD0B-B785CA0971B8}"/>
              </a:ext>
            </a:extLst>
          </p:cNvPr>
          <p:cNvGrpSpPr/>
          <p:nvPr/>
        </p:nvGrpSpPr>
        <p:grpSpPr>
          <a:xfrm>
            <a:off x="284831" y="1251105"/>
            <a:ext cx="3279761" cy="655991"/>
            <a:chOff x="420308" y="1322085"/>
            <a:chExt cx="3279761" cy="655991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312BAA86-02C6-40D3-8297-177373FB4918}"/>
                </a:ext>
              </a:extLst>
            </p:cNvPr>
            <p:cNvGrpSpPr/>
            <p:nvPr/>
          </p:nvGrpSpPr>
          <p:grpSpPr>
            <a:xfrm>
              <a:off x="420308" y="1458485"/>
              <a:ext cx="3279761" cy="519591"/>
              <a:chOff x="172929" y="1801317"/>
              <a:chExt cx="3279761" cy="598919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5AFD82EB-6E46-4791-856A-58D5EC1F43D5}"/>
                  </a:ext>
                </a:extLst>
              </p:cNvPr>
              <p:cNvGrpSpPr/>
              <p:nvPr/>
            </p:nvGrpSpPr>
            <p:grpSpPr>
              <a:xfrm>
                <a:off x="172929" y="1801317"/>
                <a:ext cx="3277865" cy="541908"/>
                <a:chOff x="-1896" y="572577"/>
                <a:chExt cx="3277865" cy="903438"/>
              </a:xfrm>
            </p:grpSpPr>
            <p:grpSp>
              <p:nvGrpSpPr>
                <p:cNvPr id="123" name="Gruppo 27">
                  <a:extLst>
                    <a:ext uri="{FF2B5EF4-FFF2-40B4-BE49-F238E27FC236}">
                      <a16:creationId xmlns:a16="http://schemas.microsoft.com/office/drawing/2014/main" id="{773BD9EE-EEFC-444B-9B32-AF53C87A3005}"/>
                    </a:ext>
                  </a:extLst>
                </p:cNvPr>
                <p:cNvGrpSpPr/>
                <p:nvPr/>
              </p:nvGrpSpPr>
              <p:grpSpPr>
                <a:xfrm>
                  <a:off x="-1896" y="829100"/>
                  <a:ext cx="3277865" cy="646915"/>
                  <a:chOff x="-3086" y="829591"/>
                  <a:chExt cx="5335968" cy="1333878"/>
                </a:xfrm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8E82E37-71F7-4466-97FE-277B8BE1FD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1635149"/>
                    <a:ext cx="5332882" cy="528320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49DF4345-FFCD-4757-B1F9-828FF1DBF6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086" y="829591"/>
                    <a:ext cx="5332879" cy="805556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</p:grp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5E58618C-2BCA-4794-A2D8-8C21E88D16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6814" y="572577"/>
                  <a:ext cx="882341" cy="25649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56A7EC0-5956-4B5D-9D88-250A8FE9012D}"/>
                  </a:ext>
                </a:extLst>
              </p:cNvPr>
              <p:cNvSpPr/>
              <p:nvPr/>
            </p:nvSpPr>
            <p:spPr>
              <a:xfrm>
                <a:off x="176092" y="2342489"/>
                <a:ext cx="3276598" cy="57747"/>
              </a:xfrm>
              <a:custGeom>
                <a:avLst/>
                <a:gdLst>
                  <a:gd name="connsiteX0" fmla="*/ 0 w 3273425"/>
                  <a:gd name="connsiteY0" fmla="*/ 0 h 63500"/>
                  <a:gd name="connsiteX1" fmla="*/ 3273425 w 3273425"/>
                  <a:gd name="connsiteY1" fmla="*/ 0 h 63500"/>
                  <a:gd name="connsiteX2" fmla="*/ 3257550 w 3273425"/>
                  <a:gd name="connsiteY2" fmla="*/ 34925 h 63500"/>
                  <a:gd name="connsiteX3" fmla="*/ 3209925 w 3273425"/>
                  <a:gd name="connsiteY3" fmla="*/ 38100 h 63500"/>
                  <a:gd name="connsiteX4" fmla="*/ 3127375 w 3273425"/>
                  <a:gd name="connsiteY4" fmla="*/ 28575 h 63500"/>
                  <a:gd name="connsiteX5" fmla="*/ 3063875 w 3273425"/>
                  <a:gd name="connsiteY5" fmla="*/ 34925 h 63500"/>
                  <a:gd name="connsiteX6" fmla="*/ 2990850 w 3273425"/>
                  <a:gd name="connsiteY6" fmla="*/ 44450 h 63500"/>
                  <a:gd name="connsiteX7" fmla="*/ 2917825 w 3273425"/>
                  <a:gd name="connsiteY7" fmla="*/ 31750 h 63500"/>
                  <a:gd name="connsiteX8" fmla="*/ 2870200 w 3273425"/>
                  <a:gd name="connsiteY8" fmla="*/ 19050 h 63500"/>
                  <a:gd name="connsiteX9" fmla="*/ 2822575 w 3273425"/>
                  <a:gd name="connsiteY9" fmla="*/ 15875 h 63500"/>
                  <a:gd name="connsiteX10" fmla="*/ 2743200 w 3273425"/>
                  <a:gd name="connsiteY10" fmla="*/ 38100 h 63500"/>
                  <a:gd name="connsiteX11" fmla="*/ 2638425 w 3273425"/>
                  <a:gd name="connsiteY11" fmla="*/ 47625 h 63500"/>
                  <a:gd name="connsiteX12" fmla="*/ 2549525 w 3273425"/>
                  <a:gd name="connsiteY12" fmla="*/ 44450 h 63500"/>
                  <a:gd name="connsiteX13" fmla="*/ 2444750 w 3273425"/>
                  <a:gd name="connsiteY13" fmla="*/ 28575 h 63500"/>
                  <a:gd name="connsiteX14" fmla="*/ 2397125 w 3273425"/>
                  <a:gd name="connsiteY14" fmla="*/ 34925 h 63500"/>
                  <a:gd name="connsiteX15" fmla="*/ 2317750 w 3273425"/>
                  <a:gd name="connsiteY15" fmla="*/ 38100 h 63500"/>
                  <a:gd name="connsiteX16" fmla="*/ 2286000 w 3273425"/>
                  <a:gd name="connsiteY16" fmla="*/ 44450 h 63500"/>
                  <a:gd name="connsiteX17" fmla="*/ 2159000 w 3273425"/>
                  <a:gd name="connsiteY17" fmla="*/ 19050 h 63500"/>
                  <a:gd name="connsiteX18" fmla="*/ 2127250 w 3273425"/>
                  <a:gd name="connsiteY18" fmla="*/ 25400 h 63500"/>
                  <a:gd name="connsiteX19" fmla="*/ 2063750 w 3273425"/>
                  <a:gd name="connsiteY19" fmla="*/ 34925 h 63500"/>
                  <a:gd name="connsiteX20" fmla="*/ 2028825 w 3273425"/>
                  <a:gd name="connsiteY20" fmla="*/ 34925 h 63500"/>
                  <a:gd name="connsiteX21" fmla="*/ 1978025 w 3273425"/>
                  <a:gd name="connsiteY21" fmla="*/ 41275 h 63500"/>
                  <a:gd name="connsiteX22" fmla="*/ 1905000 w 3273425"/>
                  <a:gd name="connsiteY22" fmla="*/ 44450 h 63500"/>
                  <a:gd name="connsiteX23" fmla="*/ 1803400 w 3273425"/>
                  <a:gd name="connsiteY23" fmla="*/ 25400 h 63500"/>
                  <a:gd name="connsiteX24" fmla="*/ 1724025 w 3273425"/>
                  <a:gd name="connsiteY24" fmla="*/ 19050 h 63500"/>
                  <a:gd name="connsiteX25" fmla="*/ 1692275 w 3273425"/>
                  <a:gd name="connsiteY25" fmla="*/ 25400 h 63500"/>
                  <a:gd name="connsiteX26" fmla="*/ 1606550 w 3273425"/>
                  <a:gd name="connsiteY26" fmla="*/ 34925 h 63500"/>
                  <a:gd name="connsiteX27" fmla="*/ 1562100 w 3273425"/>
                  <a:gd name="connsiteY27" fmla="*/ 34925 h 63500"/>
                  <a:gd name="connsiteX28" fmla="*/ 1524000 w 3273425"/>
                  <a:gd name="connsiteY28" fmla="*/ 28575 h 63500"/>
                  <a:gd name="connsiteX29" fmla="*/ 1492250 w 3273425"/>
                  <a:gd name="connsiteY29" fmla="*/ 28575 h 63500"/>
                  <a:gd name="connsiteX30" fmla="*/ 1381125 w 3273425"/>
                  <a:gd name="connsiteY30" fmla="*/ 15875 h 63500"/>
                  <a:gd name="connsiteX31" fmla="*/ 1314450 w 3273425"/>
                  <a:gd name="connsiteY31" fmla="*/ 31750 h 63500"/>
                  <a:gd name="connsiteX32" fmla="*/ 1254125 w 3273425"/>
                  <a:gd name="connsiteY32" fmla="*/ 34925 h 63500"/>
                  <a:gd name="connsiteX33" fmla="*/ 1152525 w 3273425"/>
                  <a:gd name="connsiteY33" fmla="*/ 38100 h 63500"/>
                  <a:gd name="connsiteX34" fmla="*/ 1069975 w 3273425"/>
                  <a:gd name="connsiteY34" fmla="*/ 25400 h 63500"/>
                  <a:gd name="connsiteX35" fmla="*/ 1019175 w 3273425"/>
                  <a:gd name="connsiteY35" fmla="*/ 25400 h 63500"/>
                  <a:gd name="connsiteX36" fmla="*/ 1006475 w 3273425"/>
                  <a:gd name="connsiteY36" fmla="*/ 25400 h 63500"/>
                  <a:gd name="connsiteX37" fmla="*/ 946150 w 3273425"/>
                  <a:gd name="connsiteY37" fmla="*/ 34925 h 63500"/>
                  <a:gd name="connsiteX38" fmla="*/ 911225 w 3273425"/>
                  <a:gd name="connsiteY38" fmla="*/ 34925 h 63500"/>
                  <a:gd name="connsiteX39" fmla="*/ 901700 w 3273425"/>
                  <a:gd name="connsiteY39" fmla="*/ 28575 h 63500"/>
                  <a:gd name="connsiteX40" fmla="*/ 885825 w 3273425"/>
                  <a:gd name="connsiteY40" fmla="*/ 22225 h 63500"/>
                  <a:gd name="connsiteX41" fmla="*/ 847725 w 3273425"/>
                  <a:gd name="connsiteY41" fmla="*/ 19050 h 63500"/>
                  <a:gd name="connsiteX42" fmla="*/ 809625 w 3273425"/>
                  <a:gd name="connsiteY42" fmla="*/ 19050 h 63500"/>
                  <a:gd name="connsiteX43" fmla="*/ 704850 w 3273425"/>
                  <a:gd name="connsiteY43" fmla="*/ 22225 h 63500"/>
                  <a:gd name="connsiteX44" fmla="*/ 663575 w 3273425"/>
                  <a:gd name="connsiteY44" fmla="*/ 34925 h 63500"/>
                  <a:gd name="connsiteX45" fmla="*/ 635000 w 3273425"/>
                  <a:gd name="connsiteY45" fmla="*/ 38100 h 63500"/>
                  <a:gd name="connsiteX46" fmla="*/ 561975 w 3273425"/>
                  <a:gd name="connsiteY46" fmla="*/ 44450 h 63500"/>
                  <a:gd name="connsiteX47" fmla="*/ 488950 w 3273425"/>
                  <a:gd name="connsiteY47" fmla="*/ 41275 h 63500"/>
                  <a:gd name="connsiteX48" fmla="*/ 447675 w 3273425"/>
                  <a:gd name="connsiteY48" fmla="*/ 38100 h 63500"/>
                  <a:gd name="connsiteX49" fmla="*/ 381000 w 3273425"/>
                  <a:gd name="connsiteY49" fmla="*/ 44450 h 63500"/>
                  <a:gd name="connsiteX50" fmla="*/ 285750 w 3273425"/>
                  <a:gd name="connsiteY50" fmla="*/ 57150 h 63500"/>
                  <a:gd name="connsiteX51" fmla="*/ 244475 w 3273425"/>
                  <a:gd name="connsiteY51" fmla="*/ 63500 h 63500"/>
                  <a:gd name="connsiteX52" fmla="*/ 152400 w 3273425"/>
                  <a:gd name="connsiteY52" fmla="*/ 60325 h 63500"/>
                  <a:gd name="connsiteX53" fmla="*/ 107950 w 3273425"/>
                  <a:gd name="connsiteY53" fmla="*/ 47625 h 63500"/>
                  <a:gd name="connsiteX54" fmla="*/ 47625 w 3273425"/>
                  <a:gd name="connsiteY54" fmla="*/ 38100 h 63500"/>
                  <a:gd name="connsiteX55" fmla="*/ 0 w 3273425"/>
                  <a:gd name="connsiteY55" fmla="*/ 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273425" h="63500">
                    <a:moveTo>
                      <a:pt x="0" y="0"/>
                    </a:moveTo>
                    <a:lnTo>
                      <a:pt x="3273425" y="0"/>
                    </a:lnTo>
                    <a:lnTo>
                      <a:pt x="3257550" y="34925"/>
                    </a:lnTo>
                    <a:lnTo>
                      <a:pt x="3209925" y="38100"/>
                    </a:lnTo>
                    <a:lnTo>
                      <a:pt x="3127375" y="28575"/>
                    </a:lnTo>
                    <a:lnTo>
                      <a:pt x="3063875" y="34925"/>
                    </a:lnTo>
                    <a:lnTo>
                      <a:pt x="2990850" y="44450"/>
                    </a:lnTo>
                    <a:lnTo>
                      <a:pt x="2917825" y="31750"/>
                    </a:lnTo>
                    <a:lnTo>
                      <a:pt x="2870200" y="19050"/>
                    </a:lnTo>
                    <a:lnTo>
                      <a:pt x="2822575" y="15875"/>
                    </a:lnTo>
                    <a:lnTo>
                      <a:pt x="2743200" y="38100"/>
                    </a:lnTo>
                    <a:lnTo>
                      <a:pt x="2638425" y="47625"/>
                    </a:lnTo>
                    <a:lnTo>
                      <a:pt x="2549525" y="44450"/>
                    </a:lnTo>
                    <a:lnTo>
                      <a:pt x="2444750" y="28575"/>
                    </a:lnTo>
                    <a:lnTo>
                      <a:pt x="2397125" y="34925"/>
                    </a:lnTo>
                    <a:lnTo>
                      <a:pt x="2317750" y="38100"/>
                    </a:lnTo>
                    <a:lnTo>
                      <a:pt x="2286000" y="44450"/>
                    </a:lnTo>
                    <a:lnTo>
                      <a:pt x="2159000" y="19050"/>
                    </a:lnTo>
                    <a:lnTo>
                      <a:pt x="2127250" y="25400"/>
                    </a:lnTo>
                    <a:lnTo>
                      <a:pt x="2063750" y="34925"/>
                    </a:lnTo>
                    <a:lnTo>
                      <a:pt x="2028825" y="34925"/>
                    </a:lnTo>
                    <a:lnTo>
                      <a:pt x="1978025" y="41275"/>
                    </a:lnTo>
                    <a:lnTo>
                      <a:pt x="1905000" y="44450"/>
                    </a:lnTo>
                    <a:lnTo>
                      <a:pt x="1803400" y="25400"/>
                    </a:lnTo>
                    <a:lnTo>
                      <a:pt x="1724025" y="19050"/>
                    </a:lnTo>
                    <a:lnTo>
                      <a:pt x="1692275" y="25400"/>
                    </a:lnTo>
                    <a:lnTo>
                      <a:pt x="1606550" y="34925"/>
                    </a:lnTo>
                    <a:lnTo>
                      <a:pt x="1562100" y="34925"/>
                    </a:lnTo>
                    <a:lnTo>
                      <a:pt x="1524000" y="28575"/>
                    </a:lnTo>
                    <a:lnTo>
                      <a:pt x="1492250" y="28575"/>
                    </a:lnTo>
                    <a:lnTo>
                      <a:pt x="1381125" y="15875"/>
                    </a:lnTo>
                    <a:lnTo>
                      <a:pt x="1314450" y="31750"/>
                    </a:lnTo>
                    <a:lnTo>
                      <a:pt x="1254125" y="34925"/>
                    </a:lnTo>
                    <a:lnTo>
                      <a:pt x="1152525" y="38100"/>
                    </a:lnTo>
                    <a:lnTo>
                      <a:pt x="1069975" y="25400"/>
                    </a:lnTo>
                    <a:lnTo>
                      <a:pt x="1019175" y="25400"/>
                    </a:lnTo>
                    <a:lnTo>
                      <a:pt x="1006475" y="25400"/>
                    </a:lnTo>
                    <a:lnTo>
                      <a:pt x="946150" y="34925"/>
                    </a:lnTo>
                    <a:lnTo>
                      <a:pt x="911225" y="34925"/>
                    </a:lnTo>
                    <a:lnTo>
                      <a:pt x="901700" y="28575"/>
                    </a:lnTo>
                    <a:lnTo>
                      <a:pt x="885825" y="22225"/>
                    </a:lnTo>
                    <a:lnTo>
                      <a:pt x="847725" y="19050"/>
                    </a:lnTo>
                    <a:lnTo>
                      <a:pt x="809625" y="19050"/>
                    </a:lnTo>
                    <a:lnTo>
                      <a:pt x="704850" y="22225"/>
                    </a:lnTo>
                    <a:cubicBezTo>
                      <a:pt x="674397" y="33645"/>
                      <a:pt x="688317" y="29977"/>
                      <a:pt x="663575" y="34925"/>
                    </a:cubicBezTo>
                    <a:lnTo>
                      <a:pt x="635000" y="38100"/>
                    </a:lnTo>
                    <a:lnTo>
                      <a:pt x="561975" y="44450"/>
                    </a:lnTo>
                    <a:lnTo>
                      <a:pt x="488950" y="41275"/>
                    </a:lnTo>
                    <a:lnTo>
                      <a:pt x="447675" y="38100"/>
                    </a:lnTo>
                    <a:lnTo>
                      <a:pt x="381000" y="44450"/>
                    </a:lnTo>
                    <a:lnTo>
                      <a:pt x="285750" y="57150"/>
                    </a:lnTo>
                    <a:lnTo>
                      <a:pt x="244475" y="63500"/>
                    </a:lnTo>
                    <a:lnTo>
                      <a:pt x="152400" y="60325"/>
                    </a:lnTo>
                    <a:lnTo>
                      <a:pt x="107950" y="47625"/>
                    </a:lnTo>
                    <a:lnTo>
                      <a:pt x="47625" y="38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B1495F0-90D2-4A94-AB1A-BD96069E5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05" y="1456398"/>
              <a:ext cx="1196814" cy="1355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6E5E085-4FDF-40BB-B880-9F9C5CE3C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359" y="1456399"/>
              <a:ext cx="1196814" cy="1355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B4C6DFD-7BB4-4F1A-89B0-C104D8AC9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05" y="1322085"/>
              <a:ext cx="1196814" cy="135575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40AE050-AA25-49DB-BA35-87782EBD3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359" y="1322086"/>
              <a:ext cx="1196814" cy="135575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</p:grpSp>
      <p:sp>
        <p:nvSpPr>
          <p:cNvPr id="131" name="Espace réservé du contenu 1">
            <a:extLst>
              <a:ext uri="{FF2B5EF4-FFF2-40B4-BE49-F238E27FC236}">
                <a16:creationId xmlns:a16="http://schemas.microsoft.com/office/drawing/2014/main" id="{00557067-DBF0-43B2-8DEB-736B8ACE6A9A}"/>
              </a:ext>
            </a:extLst>
          </p:cNvPr>
          <p:cNvSpPr txBox="1">
            <a:spLocks/>
          </p:cNvSpPr>
          <p:nvPr/>
        </p:nvSpPr>
        <p:spPr>
          <a:xfrm>
            <a:off x="3653344" y="1241192"/>
            <a:ext cx="5077596" cy="38763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2.    </a:t>
            </a:r>
            <a:r>
              <a:rPr lang="en-US" dirty="0"/>
              <a:t>First E-beam lithography for waveguides</a:t>
            </a:r>
          </a:p>
        </p:txBody>
      </p:sp>
      <p:sp>
        <p:nvSpPr>
          <p:cNvPr id="132" name="Espace réservé du contenu 1">
            <a:extLst>
              <a:ext uri="{FF2B5EF4-FFF2-40B4-BE49-F238E27FC236}">
                <a16:creationId xmlns:a16="http://schemas.microsoft.com/office/drawing/2014/main" id="{598026F1-AF2D-40FE-B1D1-5EE48CA2FDC1}"/>
              </a:ext>
            </a:extLst>
          </p:cNvPr>
          <p:cNvSpPr txBox="1">
            <a:spLocks/>
          </p:cNvSpPr>
          <p:nvPr/>
        </p:nvSpPr>
        <p:spPr>
          <a:xfrm>
            <a:off x="3653344" y="1511543"/>
            <a:ext cx="5710056" cy="36416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/>
              <a:t>ZEP resist spin coating, exposure and development</a:t>
            </a:r>
          </a:p>
        </p:txBody>
      </p:sp>
      <p:sp>
        <p:nvSpPr>
          <p:cNvPr id="169" name="Espace réservé du contenu 1">
            <a:extLst>
              <a:ext uri="{FF2B5EF4-FFF2-40B4-BE49-F238E27FC236}">
                <a16:creationId xmlns:a16="http://schemas.microsoft.com/office/drawing/2014/main" id="{08AA98DB-58D7-4484-8AB6-3C76825A8DFE}"/>
              </a:ext>
            </a:extLst>
          </p:cNvPr>
          <p:cNvSpPr txBox="1">
            <a:spLocks/>
          </p:cNvSpPr>
          <p:nvPr/>
        </p:nvSpPr>
        <p:spPr>
          <a:xfrm>
            <a:off x="3653344" y="2055133"/>
            <a:ext cx="5077596" cy="38763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3.    </a:t>
            </a:r>
            <a:r>
              <a:rPr lang="en-US" dirty="0"/>
              <a:t>Si dry etching and resist stripping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70EE65-1B63-49EA-8757-140AA2CF9BEA}"/>
              </a:ext>
            </a:extLst>
          </p:cNvPr>
          <p:cNvSpPr/>
          <p:nvPr/>
        </p:nvSpPr>
        <p:spPr>
          <a:xfrm>
            <a:off x="225490" y="576264"/>
            <a:ext cx="3437310" cy="618869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FB9E663-CB4B-47E3-8408-59ECBE4600BD}"/>
              </a:ext>
            </a:extLst>
          </p:cNvPr>
          <p:cNvSpPr/>
          <p:nvPr/>
        </p:nvSpPr>
        <p:spPr>
          <a:xfrm>
            <a:off x="225490" y="1195587"/>
            <a:ext cx="3437310" cy="748945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1BB65C1-92E8-405C-B17D-9F1D7BABB254}"/>
              </a:ext>
            </a:extLst>
          </p:cNvPr>
          <p:cNvSpPr/>
          <p:nvPr/>
        </p:nvSpPr>
        <p:spPr>
          <a:xfrm>
            <a:off x="225490" y="1942804"/>
            <a:ext cx="3437310" cy="604413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355C7ED-57CE-482B-92DD-E1666B8C7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98" y="286954"/>
            <a:ext cx="333544" cy="19647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173947B-25C0-41C6-A8F9-20662925D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8320" y="283305"/>
            <a:ext cx="333544" cy="19647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803EFD6-9516-4ECF-9337-A4C5AFC30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874" y="283305"/>
            <a:ext cx="333544" cy="19647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DCFBB3B-6307-431F-8DF9-E98BC3D7C42A}"/>
              </a:ext>
            </a:extLst>
          </p:cNvPr>
          <p:cNvSpPr txBox="1"/>
          <p:nvPr/>
        </p:nvSpPr>
        <p:spPr>
          <a:xfrm>
            <a:off x="5239505" y="17627"/>
            <a:ext cx="47354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Si</a:t>
            </a:r>
            <a:endParaRPr lang="en-CH" sz="1400" b="1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B62B658-ED19-4825-8317-EBF19B1626CE}"/>
              </a:ext>
            </a:extLst>
          </p:cNvPr>
          <p:cNvSpPr txBox="1"/>
          <p:nvPr/>
        </p:nvSpPr>
        <p:spPr>
          <a:xfrm>
            <a:off x="5639578" y="436460"/>
            <a:ext cx="695791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SiO2</a:t>
            </a:r>
            <a:endParaRPr lang="en-CH" sz="1400" b="1" dirty="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91DF163B-1752-4FD1-AD7B-8992522C6311}"/>
              </a:ext>
            </a:extLst>
          </p:cNvPr>
          <p:cNvSpPr txBox="1"/>
          <p:nvPr/>
        </p:nvSpPr>
        <p:spPr>
          <a:xfrm>
            <a:off x="6148147" y="19252"/>
            <a:ext cx="54338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ZEP</a:t>
            </a:r>
            <a:endParaRPr lang="en-CH" sz="1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B99B6B-8F53-4EBB-A313-589FD9D5E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564"/>
          <a:stretch/>
        </p:blipFill>
        <p:spPr>
          <a:xfrm>
            <a:off x="-2277" y="2733897"/>
            <a:ext cx="2959420" cy="19850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4CFE0C-CCA1-492C-8DED-F7C571C819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64"/>
          <a:stretch/>
        </p:blipFill>
        <p:spPr>
          <a:xfrm>
            <a:off x="6179711" y="2733896"/>
            <a:ext cx="2959420" cy="19850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C936C1-F909-4E2B-B302-D9A601F9B5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564"/>
          <a:stretch/>
        </p:blipFill>
        <p:spPr>
          <a:xfrm>
            <a:off x="3087278" y="2733897"/>
            <a:ext cx="2959420" cy="1985098"/>
          </a:xfrm>
          <a:prstGeom prst="rect">
            <a:avLst/>
          </a:prstGeom>
        </p:spPr>
      </p:pic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C2C2D333-CA7F-4F4D-9F98-2508B0BC2CAD}"/>
              </a:ext>
            </a:extLst>
          </p:cNvPr>
          <p:cNvCxnSpPr>
            <a:cxnSpLocks/>
          </p:cNvCxnSpPr>
          <p:nvPr/>
        </p:nvCxnSpPr>
        <p:spPr>
          <a:xfrm>
            <a:off x="1856623" y="4455509"/>
            <a:ext cx="40150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Segnaposto contenuto 2">
            <a:extLst>
              <a:ext uri="{FF2B5EF4-FFF2-40B4-BE49-F238E27FC236}">
                <a16:creationId xmlns:a16="http://schemas.microsoft.com/office/drawing/2014/main" id="{9263A669-4BA7-4F5C-B302-A00ED4A2D500}"/>
              </a:ext>
            </a:extLst>
          </p:cNvPr>
          <p:cNvSpPr>
            <a:spLocks noGrp="1"/>
          </p:cNvSpPr>
          <p:nvPr/>
        </p:nvSpPr>
        <p:spPr>
          <a:xfrm>
            <a:off x="1738882" y="4147158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2 </a:t>
            </a:r>
            <a:r>
              <a:rPr lang="el-GR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F61B3A18-06D0-4C2A-B0CA-1F21C92ED96B}"/>
              </a:ext>
            </a:extLst>
          </p:cNvPr>
          <p:cNvCxnSpPr>
            <a:cxnSpLocks/>
          </p:cNvCxnSpPr>
          <p:nvPr/>
        </p:nvCxnSpPr>
        <p:spPr>
          <a:xfrm>
            <a:off x="5279379" y="4460293"/>
            <a:ext cx="40150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Segnaposto contenuto 2">
            <a:extLst>
              <a:ext uri="{FF2B5EF4-FFF2-40B4-BE49-F238E27FC236}">
                <a16:creationId xmlns:a16="http://schemas.microsoft.com/office/drawing/2014/main" id="{F788A605-3C9A-4419-84D5-B77715490C43}"/>
              </a:ext>
            </a:extLst>
          </p:cNvPr>
          <p:cNvSpPr>
            <a:spLocks noGrp="1"/>
          </p:cNvSpPr>
          <p:nvPr/>
        </p:nvSpPr>
        <p:spPr>
          <a:xfrm>
            <a:off x="5104488" y="4151942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200 n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70935FC1-15E6-441A-8C2D-8BA74F3B49E3}"/>
              </a:ext>
            </a:extLst>
          </p:cNvPr>
          <p:cNvCxnSpPr>
            <a:cxnSpLocks/>
          </p:cNvCxnSpPr>
          <p:nvPr/>
        </p:nvCxnSpPr>
        <p:spPr>
          <a:xfrm>
            <a:off x="8477316" y="4460293"/>
            <a:ext cx="40150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Segnaposto contenuto 2">
            <a:extLst>
              <a:ext uri="{FF2B5EF4-FFF2-40B4-BE49-F238E27FC236}">
                <a16:creationId xmlns:a16="http://schemas.microsoft.com/office/drawing/2014/main" id="{71174620-2881-4BD5-9E4F-03FC28E359E9}"/>
              </a:ext>
            </a:extLst>
          </p:cNvPr>
          <p:cNvSpPr>
            <a:spLocks noGrp="1"/>
          </p:cNvSpPr>
          <p:nvPr/>
        </p:nvSpPr>
        <p:spPr>
          <a:xfrm>
            <a:off x="8302425" y="4151942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200 n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199" name="Segnaposto contenuto 2">
            <a:extLst>
              <a:ext uri="{FF2B5EF4-FFF2-40B4-BE49-F238E27FC236}">
                <a16:creationId xmlns:a16="http://schemas.microsoft.com/office/drawing/2014/main" id="{96395E7E-300C-4F82-B288-2F49E975FBB0}"/>
              </a:ext>
            </a:extLst>
          </p:cNvPr>
          <p:cNvSpPr>
            <a:spLocks noGrp="1"/>
          </p:cNvSpPr>
          <p:nvPr/>
        </p:nvSpPr>
        <p:spPr>
          <a:xfrm>
            <a:off x="1756078" y="3078546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0" name="Segnaposto contenuto 2">
            <a:extLst>
              <a:ext uri="{FF2B5EF4-FFF2-40B4-BE49-F238E27FC236}">
                <a16:creationId xmlns:a16="http://schemas.microsoft.com/office/drawing/2014/main" id="{BAC6CA1B-46F9-4660-9607-AA309701E4E6}"/>
              </a:ext>
            </a:extLst>
          </p:cNvPr>
          <p:cNvSpPr>
            <a:spLocks noGrp="1"/>
          </p:cNvSpPr>
          <p:nvPr/>
        </p:nvSpPr>
        <p:spPr>
          <a:xfrm>
            <a:off x="2218887" y="3458455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1" name="Segnaposto contenuto 2">
            <a:extLst>
              <a:ext uri="{FF2B5EF4-FFF2-40B4-BE49-F238E27FC236}">
                <a16:creationId xmlns:a16="http://schemas.microsoft.com/office/drawing/2014/main" id="{DE0296EA-A0AD-4302-A274-FC78BABF21C6}"/>
              </a:ext>
            </a:extLst>
          </p:cNvPr>
          <p:cNvSpPr>
            <a:spLocks noGrp="1"/>
          </p:cNvSpPr>
          <p:nvPr/>
        </p:nvSpPr>
        <p:spPr>
          <a:xfrm>
            <a:off x="4848511" y="2738508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2" name="Segnaposto contenuto 2">
            <a:extLst>
              <a:ext uri="{FF2B5EF4-FFF2-40B4-BE49-F238E27FC236}">
                <a16:creationId xmlns:a16="http://schemas.microsoft.com/office/drawing/2014/main" id="{285953B1-9357-4FF4-B2BE-90013F09FD4D}"/>
              </a:ext>
            </a:extLst>
          </p:cNvPr>
          <p:cNvSpPr>
            <a:spLocks noGrp="1"/>
          </p:cNvSpPr>
          <p:nvPr/>
        </p:nvSpPr>
        <p:spPr>
          <a:xfrm>
            <a:off x="3253996" y="3146363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3" name="Segnaposto contenuto 2">
            <a:extLst>
              <a:ext uri="{FF2B5EF4-FFF2-40B4-BE49-F238E27FC236}">
                <a16:creationId xmlns:a16="http://schemas.microsoft.com/office/drawing/2014/main" id="{7BD10451-ECF1-4279-8DEF-7236364CD191}"/>
              </a:ext>
            </a:extLst>
          </p:cNvPr>
          <p:cNvSpPr>
            <a:spLocks noGrp="1"/>
          </p:cNvSpPr>
          <p:nvPr/>
        </p:nvSpPr>
        <p:spPr>
          <a:xfrm>
            <a:off x="8104022" y="2844491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4" name="Segnaposto contenuto 2">
            <a:extLst>
              <a:ext uri="{FF2B5EF4-FFF2-40B4-BE49-F238E27FC236}">
                <a16:creationId xmlns:a16="http://schemas.microsoft.com/office/drawing/2014/main" id="{0B52AF39-8747-4C2E-995A-0D414ACF7774}"/>
              </a:ext>
            </a:extLst>
          </p:cNvPr>
          <p:cNvSpPr>
            <a:spLocks noGrp="1"/>
          </p:cNvSpPr>
          <p:nvPr/>
        </p:nvSpPr>
        <p:spPr>
          <a:xfrm>
            <a:off x="6509507" y="3252346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5" name="Segnaposto contenuto 2">
            <a:extLst>
              <a:ext uri="{FF2B5EF4-FFF2-40B4-BE49-F238E27FC236}">
                <a16:creationId xmlns:a16="http://schemas.microsoft.com/office/drawing/2014/main" id="{A554BB6A-7AC7-4757-BF1D-3FE0A090C709}"/>
              </a:ext>
            </a:extLst>
          </p:cNvPr>
          <p:cNvSpPr>
            <a:spLocks noGrp="1"/>
          </p:cNvSpPr>
          <p:nvPr/>
        </p:nvSpPr>
        <p:spPr>
          <a:xfrm>
            <a:off x="171816" y="3289021"/>
            <a:ext cx="141936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Y-splitter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174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/>
      <p:bldP spid="169" grpId="0"/>
      <p:bldP spid="89" grpId="0" animBg="1"/>
      <p:bldP spid="90" grpId="0" animBg="1"/>
      <p:bldP spid="101" grpId="0" animBg="1"/>
      <p:bldP spid="183" grpId="0"/>
      <p:bldP spid="193" grpId="0"/>
      <p:bldP spid="196" grpId="0"/>
      <p:bldP spid="199" grpId="0"/>
      <p:bldP spid="200" grpId="0"/>
      <p:bldP spid="201" grpId="0"/>
      <p:bldP spid="202" grpId="0"/>
      <p:bldP spid="203" grpId="0"/>
      <p:bldP spid="204" grpId="0"/>
      <p:bldP spid="20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2A20DFDF-DBD0-4CFB-9C46-EA4C55E7B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8"/>
          <a:stretch/>
        </p:blipFill>
        <p:spPr>
          <a:xfrm>
            <a:off x="6177271" y="2733968"/>
            <a:ext cx="2963081" cy="197078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D2166B9-B6DF-44E7-A280-3F00E913D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463"/>
          <a:stretch/>
        </p:blipFill>
        <p:spPr>
          <a:xfrm>
            <a:off x="3103658" y="2733968"/>
            <a:ext cx="2938197" cy="197307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B53126E-7D19-4E79-A081-49F8DF89B2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799"/>
          <a:stretch/>
        </p:blipFill>
        <p:spPr>
          <a:xfrm>
            <a:off x="-2277" y="2733897"/>
            <a:ext cx="2959420" cy="1957678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Fabrication process flow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12</a:t>
            </a:fld>
            <a:endParaRPr lang="fr-FR" sz="1400" dirty="0"/>
          </a:p>
        </p:txBody>
      </p:sp>
      <p:sp>
        <p:nvSpPr>
          <p:cNvPr id="41" name="Espace réservé du contenu 1">
            <a:extLst>
              <a:ext uri="{FF2B5EF4-FFF2-40B4-BE49-F238E27FC236}">
                <a16:creationId xmlns:a16="http://schemas.microsoft.com/office/drawing/2014/main" id="{612E05F7-8D08-481D-9FFC-848E14470872}"/>
              </a:ext>
            </a:extLst>
          </p:cNvPr>
          <p:cNvSpPr txBox="1">
            <a:spLocks/>
          </p:cNvSpPr>
          <p:nvPr/>
        </p:nvSpPr>
        <p:spPr>
          <a:xfrm>
            <a:off x="3653344" y="699379"/>
            <a:ext cx="3275965" cy="36416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1.    </a:t>
            </a:r>
            <a:r>
              <a:rPr lang="en-US" dirty="0"/>
              <a:t>Starting point: SOI wafer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CE150C-363B-47B4-AA5C-1367147E8379}"/>
              </a:ext>
            </a:extLst>
          </p:cNvPr>
          <p:cNvGrpSpPr/>
          <p:nvPr/>
        </p:nvGrpSpPr>
        <p:grpSpPr>
          <a:xfrm>
            <a:off x="292369" y="628902"/>
            <a:ext cx="3276796" cy="520229"/>
            <a:chOff x="174628" y="801108"/>
            <a:chExt cx="3276796" cy="65939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0544B8-7EC2-46C0-93AD-8FA3AAB81F1F}"/>
                </a:ext>
              </a:extLst>
            </p:cNvPr>
            <p:cNvGrpSpPr/>
            <p:nvPr/>
          </p:nvGrpSpPr>
          <p:grpSpPr>
            <a:xfrm>
              <a:off x="174824" y="801108"/>
              <a:ext cx="3276600" cy="599655"/>
              <a:chOff x="0" y="0"/>
              <a:chExt cx="3276600" cy="904874"/>
            </a:xfrm>
          </p:grpSpPr>
          <p:grpSp>
            <p:nvGrpSpPr>
              <p:cNvPr id="46" name="Gruppo 27">
                <a:extLst>
                  <a:ext uri="{FF2B5EF4-FFF2-40B4-BE49-F238E27FC236}">
                    <a16:creationId xmlns:a16="http://schemas.microsoft.com/office/drawing/2014/main" id="{A7322393-B5C7-4D42-BEAB-520A03AC1C05}"/>
                  </a:ext>
                </a:extLst>
              </p:cNvPr>
              <p:cNvGrpSpPr/>
              <p:nvPr/>
            </p:nvGrpSpPr>
            <p:grpSpPr>
              <a:xfrm>
                <a:off x="0" y="257175"/>
                <a:ext cx="3276600" cy="647699"/>
                <a:chOff x="0" y="257175"/>
                <a:chExt cx="5332884" cy="1333876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F89AC1D-A0F0-4C3B-8D95-E041C1C271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" y="943728"/>
                  <a:ext cx="5332882" cy="647323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342844C-6591-4C77-80B3-834DA0673C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57175"/>
                  <a:ext cx="5332881" cy="706171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BE52F08-EA9C-4311-AC04-1794E84FD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275965" cy="2565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F662C50-B23A-483A-BA84-5636D3453E10}"/>
                </a:ext>
              </a:extLst>
            </p:cNvPr>
            <p:cNvSpPr/>
            <p:nvPr/>
          </p:nvSpPr>
          <p:spPr>
            <a:xfrm>
              <a:off x="174628" y="1397000"/>
              <a:ext cx="3276598" cy="63500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7E7E89-F952-46A8-9C89-C46AF65A5E03}"/>
              </a:ext>
            </a:extLst>
          </p:cNvPr>
          <p:cNvGrpSpPr/>
          <p:nvPr/>
        </p:nvGrpSpPr>
        <p:grpSpPr>
          <a:xfrm>
            <a:off x="290665" y="1988102"/>
            <a:ext cx="3277865" cy="519591"/>
            <a:chOff x="174825" y="1801317"/>
            <a:chExt cx="3277865" cy="5989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A1CD7F9-23C5-407F-8AFD-E9ABCE3148C7}"/>
                </a:ext>
              </a:extLst>
            </p:cNvPr>
            <p:cNvGrpSpPr/>
            <p:nvPr/>
          </p:nvGrpSpPr>
          <p:grpSpPr>
            <a:xfrm>
              <a:off x="174825" y="1801317"/>
              <a:ext cx="3277235" cy="541908"/>
              <a:chOff x="0" y="572577"/>
              <a:chExt cx="3277235" cy="903438"/>
            </a:xfrm>
          </p:grpSpPr>
          <p:grpSp>
            <p:nvGrpSpPr>
              <p:cNvPr id="85" name="Gruppo 27">
                <a:extLst>
                  <a:ext uri="{FF2B5EF4-FFF2-40B4-BE49-F238E27FC236}">
                    <a16:creationId xmlns:a16="http://schemas.microsoft.com/office/drawing/2014/main" id="{B6B54210-D784-4549-970A-326514123EA6}"/>
                  </a:ext>
                </a:extLst>
              </p:cNvPr>
              <p:cNvGrpSpPr/>
              <p:nvPr/>
            </p:nvGrpSpPr>
            <p:grpSpPr>
              <a:xfrm>
                <a:off x="0" y="829100"/>
                <a:ext cx="3277235" cy="646915"/>
                <a:chOff x="0" y="829591"/>
                <a:chExt cx="5334943" cy="1333878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A6F72A33-3884-43D9-BE03-2B3FC75F33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635149"/>
                  <a:ext cx="5332882" cy="52832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F0D01D0-9F5B-409A-A7FA-8CA9E309A2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2" y="829591"/>
                  <a:ext cx="5332881" cy="805558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AA1B3B3-B9A9-49C7-99AF-3BB62FADF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814" y="572577"/>
                <a:ext cx="882341" cy="25649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8D72E82-3F44-431F-9853-BBCABABC23CB}"/>
                </a:ext>
              </a:extLst>
            </p:cNvPr>
            <p:cNvSpPr/>
            <p:nvPr/>
          </p:nvSpPr>
          <p:spPr>
            <a:xfrm>
              <a:off x="176092" y="2342489"/>
              <a:ext cx="3276598" cy="57747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99B94236-F71E-48DA-A7E3-211836A66638}"/>
              </a:ext>
            </a:extLst>
          </p:cNvPr>
          <p:cNvSpPr txBox="1"/>
          <p:nvPr/>
        </p:nvSpPr>
        <p:spPr>
          <a:xfrm>
            <a:off x="225490" y="523779"/>
            <a:ext cx="841575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220 nm</a:t>
            </a:r>
            <a:endParaRPr lang="en-CH" sz="1400" b="1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B9B6B5C-B38F-48FF-91D8-66FC40658D3E}"/>
              </a:ext>
            </a:extLst>
          </p:cNvPr>
          <p:cNvSpPr txBox="1"/>
          <p:nvPr/>
        </p:nvSpPr>
        <p:spPr>
          <a:xfrm>
            <a:off x="247716" y="678543"/>
            <a:ext cx="97174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2 </a:t>
            </a:r>
            <a:r>
              <a:rPr lang="el-GR" sz="1400" b="1" dirty="0"/>
              <a:t>μ</a:t>
            </a:r>
            <a:r>
              <a:rPr lang="en-US" sz="1400" b="1" dirty="0"/>
              <a:t>m</a:t>
            </a:r>
            <a:endParaRPr lang="en-CH" sz="1400" b="1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3FC49FE-3FF4-425F-81B1-40D6B68608C0}"/>
              </a:ext>
            </a:extLst>
          </p:cNvPr>
          <p:cNvSpPr txBox="1"/>
          <p:nvPr/>
        </p:nvSpPr>
        <p:spPr>
          <a:xfrm>
            <a:off x="225490" y="881462"/>
            <a:ext cx="97174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725 </a:t>
            </a:r>
            <a:r>
              <a:rPr lang="el-GR" sz="1400" b="1" dirty="0"/>
              <a:t>μ</a:t>
            </a:r>
            <a:r>
              <a:rPr lang="en-US" sz="1400" b="1" dirty="0"/>
              <a:t>m</a:t>
            </a:r>
            <a:endParaRPr lang="en-CH" sz="14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AFA580-09DA-44A7-BD0B-B785CA0971B8}"/>
              </a:ext>
            </a:extLst>
          </p:cNvPr>
          <p:cNvGrpSpPr/>
          <p:nvPr/>
        </p:nvGrpSpPr>
        <p:grpSpPr>
          <a:xfrm>
            <a:off x="284831" y="1251105"/>
            <a:ext cx="3279761" cy="655991"/>
            <a:chOff x="420308" y="1322085"/>
            <a:chExt cx="3279761" cy="655991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312BAA86-02C6-40D3-8297-177373FB4918}"/>
                </a:ext>
              </a:extLst>
            </p:cNvPr>
            <p:cNvGrpSpPr/>
            <p:nvPr/>
          </p:nvGrpSpPr>
          <p:grpSpPr>
            <a:xfrm>
              <a:off x="420308" y="1458485"/>
              <a:ext cx="3279761" cy="519591"/>
              <a:chOff x="172929" y="1801317"/>
              <a:chExt cx="3279761" cy="598919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5AFD82EB-6E46-4791-856A-58D5EC1F43D5}"/>
                  </a:ext>
                </a:extLst>
              </p:cNvPr>
              <p:cNvGrpSpPr/>
              <p:nvPr/>
            </p:nvGrpSpPr>
            <p:grpSpPr>
              <a:xfrm>
                <a:off x="172929" y="1801317"/>
                <a:ext cx="3277865" cy="541908"/>
                <a:chOff x="-1896" y="572577"/>
                <a:chExt cx="3277865" cy="903438"/>
              </a:xfrm>
            </p:grpSpPr>
            <p:grpSp>
              <p:nvGrpSpPr>
                <p:cNvPr id="123" name="Gruppo 27">
                  <a:extLst>
                    <a:ext uri="{FF2B5EF4-FFF2-40B4-BE49-F238E27FC236}">
                      <a16:creationId xmlns:a16="http://schemas.microsoft.com/office/drawing/2014/main" id="{773BD9EE-EEFC-444B-9B32-AF53C87A3005}"/>
                    </a:ext>
                  </a:extLst>
                </p:cNvPr>
                <p:cNvGrpSpPr/>
                <p:nvPr/>
              </p:nvGrpSpPr>
              <p:grpSpPr>
                <a:xfrm>
                  <a:off x="-1896" y="829100"/>
                  <a:ext cx="3277865" cy="646915"/>
                  <a:chOff x="-3086" y="829591"/>
                  <a:chExt cx="5335968" cy="1333878"/>
                </a:xfrm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8E82E37-71F7-4466-97FE-277B8BE1FD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1635149"/>
                    <a:ext cx="5332882" cy="528320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49DF4345-FFCD-4757-B1F9-828FF1DBF6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086" y="829591"/>
                    <a:ext cx="5332879" cy="805556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</p:grp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5E58618C-2BCA-4794-A2D8-8C21E88D16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6814" y="572577"/>
                  <a:ext cx="882341" cy="25649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56A7EC0-5956-4B5D-9D88-250A8FE9012D}"/>
                  </a:ext>
                </a:extLst>
              </p:cNvPr>
              <p:cNvSpPr/>
              <p:nvPr/>
            </p:nvSpPr>
            <p:spPr>
              <a:xfrm>
                <a:off x="176092" y="2342489"/>
                <a:ext cx="3276598" cy="57747"/>
              </a:xfrm>
              <a:custGeom>
                <a:avLst/>
                <a:gdLst>
                  <a:gd name="connsiteX0" fmla="*/ 0 w 3273425"/>
                  <a:gd name="connsiteY0" fmla="*/ 0 h 63500"/>
                  <a:gd name="connsiteX1" fmla="*/ 3273425 w 3273425"/>
                  <a:gd name="connsiteY1" fmla="*/ 0 h 63500"/>
                  <a:gd name="connsiteX2" fmla="*/ 3257550 w 3273425"/>
                  <a:gd name="connsiteY2" fmla="*/ 34925 h 63500"/>
                  <a:gd name="connsiteX3" fmla="*/ 3209925 w 3273425"/>
                  <a:gd name="connsiteY3" fmla="*/ 38100 h 63500"/>
                  <a:gd name="connsiteX4" fmla="*/ 3127375 w 3273425"/>
                  <a:gd name="connsiteY4" fmla="*/ 28575 h 63500"/>
                  <a:gd name="connsiteX5" fmla="*/ 3063875 w 3273425"/>
                  <a:gd name="connsiteY5" fmla="*/ 34925 h 63500"/>
                  <a:gd name="connsiteX6" fmla="*/ 2990850 w 3273425"/>
                  <a:gd name="connsiteY6" fmla="*/ 44450 h 63500"/>
                  <a:gd name="connsiteX7" fmla="*/ 2917825 w 3273425"/>
                  <a:gd name="connsiteY7" fmla="*/ 31750 h 63500"/>
                  <a:gd name="connsiteX8" fmla="*/ 2870200 w 3273425"/>
                  <a:gd name="connsiteY8" fmla="*/ 19050 h 63500"/>
                  <a:gd name="connsiteX9" fmla="*/ 2822575 w 3273425"/>
                  <a:gd name="connsiteY9" fmla="*/ 15875 h 63500"/>
                  <a:gd name="connsiteX10" fmla="*/ 2743200 w 3273425"/>
                  <a:gd name="connsiteY10" fmla="*/ 38100 h 63500"/>
                  <a:gd name="connsiteX11" fmla="*/ 2638425 w 3273425"/>
                  <a:gd name="connsiteY11" fmla="*/ 47625 h 63500"/>
                  <a:gd name="connsiteX12" fmla="*/ 2549525 w 3273425"/>
                  <a:gd name="connsiteY12" fmla="*/ 44450 h 63500"/>
                  <a:gd name="connsiteX13" fmla="*/ 2444750 w 3273425"/>
                  <a:gd name="connsiteY13" fmla="*/ 28575 h 63500"/>
                  <a:gd name="connsiteX14" fmla="*/ 2397125 w 3273425"/>
                  <a:gd name="connsiteY14" fmla="*/ 34925 h 63500"/>
                  <a:gd name="connsiteX15" fmla="*/ 2317750 w 3273425"/>
                  <a:gd name="connsiteY15" fmla="*/ 38100 h 63500"/>
                  <a:gd name="connsiteX16" fmla="*/ 2286000 w 3273425"/>
                  <a:gd name="connsiteY16" fmla="*/ 44450 h 63500"/>
                  <a:gd name="connsiteX17" fmla="*/ 2159000 w 3273425"/>
                  <a:gd name="connsiteY17" fmla="*/ 19050 h 63500"/>
                  <a:gd name="connsiteX18" fmla="*/ 2127250 w 3273425"/>
                  <a:gd name="connsiteY18" fmla="*/ 25400 h 63500"/>
                  <a:gd name="connsiteX19" fmla="*/ 2063750 w 3273425"/>
                  <a:gd name="connsiteY19" fmla="*/ 34925 h 63500"/>
                  <a:gd name="connsiteX20" fmla="*/ 2028825 w 3273425"/>
                  <a:gd name="connsiteY20" fmla="*/ 34925 h 63500"/>
                  <a:gd name="connsiteX21" fmla="*/ 1978025 w 3273425"/>
                  <a:gd name="connsiteY21" fmla="*/ 41275 h 63500"/>
                  <a:gd name="connsiteX22" fmla="*/ 1905000 w 3273425"/>
                  <a:gd name="connsiteY22" fmla="*/ 44450 h 63500"/>
                  <a:gd name="connsiteX23" fmla="*/ 1803400 w 3273425"/>
                  <a:gd name="connsiteY23" fmla="*/ 25400 h 63500"/>
                  <a:gd name="connsiteX24" fmla="*/ 1724025 w 3273425"/>
                  <a:gd name="connsiteY24" fmla="*/ 19050 h 63500"/>
                  <a:gd name="connsiteX25" fmla="*/ 1692275 w 3273425"/>
                  <a:gd name="connsiteY25" fmla="*/ 25400 h 63500"/>
                  <a:gd name="connsiteX26" fmla="*/ 1606550 w 3273425"/>
                  <a:gd name="connsiteY26" fmla="*/ 34925 h 63500"/>
                  <a:gd name="connsiteX27" fmla="*/ 1562100 w 3273425"/>
                  <a:gd name="connsiteY27" fmla="*/ 34925 h 63500"/>
                  <a:gd name="connsiteX28" fmla="*/ 1524000 w 3273425"/>
                  <a:gd name="connsiteY28" fmla="*/ 28575 h 63500"/>
                  <a:gd name="connsiteX29" fmla="*/ 1492250 w 3273425"/>
                  <a:gd name="connsiteY29" fmla="*/ 28575 h 63500"/>
                  <a:gd name="connsiteX30" fmla="*/ 1381125 w 3273425"/>
                  <a:gd name="connsiteY30" fmla="*/ 15875 h 63500"/>
                  <a:gd name="connsiteX31" fmla="*/ 1314450 w 3273425"/>
                  <a:gd name="connsiteY31" fmla="*/ 31750 h 63500"/>
                  <a:gd name="connsiteX32" fmla="*/ 1254125 w 3273425"/>
                  <a:gd name="connsiteY32" fmla="*/ 34925 h 63500"/>
                  <a:gd name="connsiteX33" fmla="*/ 1152525 w 3273425"/>
                  <a:gd name="connsiteY33" fmla="*/ 38100 h 63500"/>
                  <a:gd name="connsiteX34" fmla="*/ 1069975 w 3273425"/>
                  <a:gd name="connsiteY34" fmla="*/ 25400 h 63500"/>
                  <a:gd name="connsiteX35" fmla="*/ 1019175 w 3273425"/>
                  <a:gd name="connsiteY35" fmla="*/ 25400 h 63500"/>
                  <a:gd name="connsiteX36" fmla="*/ 1006475 w 3273425"/>
                  <a:gd name="connsiteY36" fmla="*/ 25400 h 63500"/>
                  <a:gd name="connsiteX37" fmla="*/ 946150 w 3273425"/>
                  <a:gd name="connsiteY37" fmla="*/ 34925 h 63500"/>
                  <a:gd name="connsiteX38" fmla="*/ 911225 w 3273425"/>
                  <a:gd name="connsiteY38" fmla="*/ 34925 h 63500"/>
                  <a:gd name="connsiteX39" fmla="*/ 901700 w 3273425"/>
                  <a:gd name="connsiteY39" fmla="*/ 28575 h 63500"/>
                  <a:gd name="connsiteX40" fmla="*/ 885825 w 3273425"/>
                  <a:gd name="connsiteY40" fmla="*/ 22225 h 63500"/>
                  <a:gd name="connsiteX41" fmla="*/ 847725 w 3273425"/>
                  <a:gd name="connsiteY41" fmla="*/ 19050 h 63500"/>
                  <a:gd name="connsiteX42" fmla="*/ 809625 w 3273425"/>
                  <a:gd name="connsiteY42" fmla="*/ 19050 h 63500"/>
                  <a:gd name="connsiteX43" fmla="*/ 704850 w 3273425"/>
                  <a:gd name="connsiteY43" fmla="*/ 22225 h 63500"/>
                  <a:gd name="connsiteX44" fmla="*/ 663575 w 3273425"/>
                  <a:gd name="connsiteY44" fmla="*/ 34925 h 63500"/>
                  <a:gd name="connsiteX45" fmla="*/ 635000 w 3273425"/>
                  <a:gd name="connsiteY45" fmla="*/ 38100 h 63500"/>
                  <a:gd name="connsiteX46" fmla="*/ 561975 w 3273425"/>
                  <a:gd name="connsiteY46" fmla="*/ 44450 h 63500"/>
                  <a:gd name="connsiteX47" fmla="*/ 488950 w 3273425"/>
                  <a:gd name="connsiteY47" fmla="*/ 41275 h 63500"/>
                  <a:gd name="connsiteX48" fmla="*/ 447675 w 3273425"/>
                  <a:gd name="connsiteY48" fmla="*/ 38100 h 63500"/>
                  <a:gd name="connsiteX49" fmla="*/ 381000 w 3273425"/>
                  <a:gd name="connsiteY49" fmla="*/ 44450 h 63500"/>
                  <a:gd name="connsiteX50" fmla="*/ 285750 w 3273425"/>
                  <a:gd name="connsiteY50" fmla="*/ 57150 h 63500"/>
                  <a:gd name="connsiteX51" fmla="*/ 244475 w 3273425"/>
                  <a:gd name="connsiteY51" fmla="*/ 63500 h 63500"/>
                  <a:gd name="connsiteX52" fmla="*/ 152400 w 3273425"/>
                  <a:gd name="connsiteY52" fmla="*/ 60325 h 63500"/>
                  <a:gd name="connsiteX53" fmla="*/ 107950 w 3273425"/>
                  <a:gd name="connsiteY53" fmla="*/ 47625 h 63500"/>
                  <a:gd name="connsiteX54" fmla="*/ 47625 w 3273425"/>
                  <a:gd name="connsiteY54" fmla="*/ 38100 h 63500"/>
                  <a:gd name="connsiteX55" fmla="*/ 0 w 3273425"/>
                  <a:gd name="connsiteY55" fmla="*/ 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273425" h="63500">
                    <a:moveTo>
                      <a:pt x="0" y="0"/>
                    </a:moveTo>
                    <a:lnTo>
                      <a:pt x="3273425" y="0"/>
                    </a:lnTo>
                    <a:lnTo>
                      <a:pt x="3257550" y="34925"/>
                    </a:lnTo>
                    <a:lnTo>
                      <a:pt x="3209925" y="38100"/>
                    </a:lnTo>
                    <a:lnTo>
                      <a:pt x="3127375" y="28575"/>
                    </a:lnTo>
                    <a:lnTo>
                      <a:pt x="3063875" y="34925"/>
                    </a:lnTo>
                    <a:lnTo>
                      <a:pt x="2990850" y="44450"/>
                    </a:lnTo>
                    <a:lnTo>
                      <a:pt x="2917825" y="31750"/>
                    </a:lnTo>
                    <a:lnTo>
                      <a:pt x="2870200" y="19050"/>
                    </a:lnTo>
                    <a:lnTo>
                      <a:pt x="2822575" y="15875"/>
                    </a:lnTo>
                    <a:lnTo>
                      <a:pt x="2743200" y="38100"/>
                    </a:lnTo>
                    <a:lnTo>
                      <a:pt x="2638425" y="47625"/>
                    </a:lnTo>
                    <a:lnTo>
                      <a:pt x="2549525" y="44450"/>
                    </a:lnTo>
                    <a:lnTo>
                      <a:pt x="2444750" y="28575"/>
                    </a:lnTo>
                    <a:lnTo>
                      <a:pt x="2397125" y="34925"/>
                    </a:lnTo>
                    <a:lnTo>
                      <a:pt x="2317750" y="38100"/>
                    </a:lnTo>
                    <a:lnTo>
                      <a:pt x="2286000" y="44450"/>
                    </a:lnTo>
                    <a:lnTo>
                      <a:pt x="2159000" y="19050"/>
                    </a:lnTo>
                    <a:lnTo>
                      <a:pt x="2127250" y="25400"/>
                    </a:lnTo>
                    <a:lnTo>
                      <a:pt x="2063750" y="34925"/>
                    </a:lnTo>
                    <a:lnTo>
                      <a:pt x="2028825" y="34925"/>
                    </a:lnTo>
                    <a:lnTo>
                      <a:pt x="1978025" y="41275"/>
                    </a:lnTo>
                    <a:lnTo>
                      <a:pt x="1905000" y="44450"/>
                    </a:lnTo>
                    <a:lnTo>
                      <a:pt x="1803400" y="25400"/>
                    </a:lnTo>
                    <a:lnTo>
                      <a:pt x="1724025" y="19050"/>
                    </a:lnTo>
                    <a:lnTo>
                      <a:pt x="1692275" y="25400"/>
                    </a:lnTo>
                    <a:lnTo>
                      <a:pt x="1606550" y="34925"/>
                    </a:lnTo>
                    <a:lnTo>
                      <a:pt x="1562100" y="34925"/>
                    </a:lnTo>
                    <a:lnTo>
                      <a:pt x="1524000" y="28575"/>
                    </a:lnTo>
                    <a:lnTo>
                      <a:pt x="1492250" y="28575"/>
                    </a:lnTo>
                    <a:lnTo>
                      <a:pt x="1381125" y="15875"/>
                    </a:lnTo>
                    <a:lnTo>
                      <a:pt x="1314450" y="31750"/>
                    </a:lnTo>
                    <a:lnTo>
                      <a:pt x="1254125" y="34925"/>
                    </a:lnTo>
                    <a:lnTo>
                      <a:pt x="1152525" y="38100"/>
                    </a:lnTo>
                    <a:lnTo>
                      <a:pt x="1069975" y="25400"/>
                    </a:lnTo>
                    <a:lnTo>
                      <a:pt x="1019175" y="25400"/>
                    </a:lnTo>
                    <a:lnTo>
                      <a:pt x="1006475" y="25400"/>
                    </a:lnTo>
                    <a:lnTo>
                      <a:pt x="946150" y="34925"/>
                    </a:lnTo>
                    <a:lnTo>
                      <a:pt x="911225" y="34925"/>
                    </a:lnTo>
                    <a:lnTo>
                      <a:pt x="901700" y="28575"/>
                    </a:lnTo>
                    <a:lnTo>
                      <a:pt x="885825" y="22225"/>
                    </a:lnTo>
                    <a:lnTo>
                      <a:pt x="847725" y="19050"/>
                    </a:lnTo>
                    <a:lnTo>
                      <a:pt x="809625" y="19050"/>
                    </a:lnTo>
                    <a:lnTo>
                      <a:pt x="704850" y="22225"/>
                    </a:lnTo>
                    <a:cubicBezTo>
                      <a:pt x="674397" y="33645"/>
                      <a:pt x="688317" y="29977"/>
                      <a:pt x="663575" y="34925"/>
                    </a:cubicBezTo>
                    <a:lnTo>
                      <a:pt x="635000" y="38100"/>
                    </a:lnTo>
                    <a:lnTo>
                      <a:pt x="561975" y="44450"/>
                    </a:lnTo>
                    <a:lnTo>
                      <a:pt x="488950" y="41275"/>
                    </a:lnTo>
                    <a:lnTo>
                      <a:pt x="447675" y="38100"/>
                    </a:lnTo>
                    <a:lnTo>
                      <a:pt x="381000" y="44450"/>
                    </a:lnTo>
                    <a:lnTo>
                      <a:pt x="285750" y="57150"/>
                    </a:lnTo>
                    <a:lnTo>
                      <a:pt x="244475" y="63500"/>
                    </a:lnTo>
                    <a:lnTo>
                      <a:pt x="152400" y="60325"/>
                    </a:lnTo>
                    <a:lnTo>
                      <a:pt x="107950" y="47625"/>
                    </a:lnTo>
                    <a:lnTo>
                      <a:pt x="47625" y="38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B1495F0-90D2-4A94-AB1A-BD96069E5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05" y="1456398"/>
              <a:ext cx="1196814" cy="1355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6E5E085-4FDF-40BB-B880-9F9C5CE3C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359" y="1456399"/>
              <a:ext cx="1196814" cy="1355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B4C6DFD-7BB4-4F1A-89B0-C104D8AC9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05" y="1322085"/>
              <a:ext cx="1196814" cy="135575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40AE050-AA25-49DB-BA35-87782EBD3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359" y="1322086"/>
              <a:ext cx="1196814" cy="135575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</p:grpSp>
      <p:sp>
        <p:nvSpPr>
          <p:cNvPr id="131" name="Espace réservé du contenu 1">
            <a:extLst>
              <a:ext uri="{FF2B5EF4-FFF2-40B4-BE49-F238E27FC236}">
                <a16:creationId xmlns:a16="http://schemas.microsoft.com/office/drawing/2014/main" id="{00557067-DBF0-43B2-8DEB-736B8ACE6A9A}"/>
              </a:ext>
            </a:extLst>
          </p:cNvPr>
          <p:cNvSpPr txBox="1">
            <a:spLocks/>
          </p:cNvSpPr>
          <p:nvPr/>
        </p:nvSpPr>
        <p:spPr>
          <a:xfrm>
            <a:off x="3653344" y="1241192"/>
            <a:ext cx="5077596" cy="38763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2.    </a:t>
            </a:r>
            <a:r>
              <a:rPr lang="en-US" dirty="0"/>
              <a:t>First E-beam lithography for waveguides</a:t>
            </a:r>
          </a:p>
        </p:txBody>
      </p:sp>
      <p:sp>
        <p:nvSpPr>
          <p:cNvPr id="132" name="Espace réservé du contenu 1">
            <a:extLst>
              <a:ext uri="{FF2B5EF4-FFF2-40B4-BE49-F238E27FC236}">
                <a16:creationId xmlns:a16="http://schemas.microsoft.com/office/drawing/2014/main" id="{598026F1-AF2D-40FE-B1D1-5EE48CA2FDC1}"/>
              </a:ext>
            </a:extLst>
          </p:cNvPr>
          <p:cNvSpPr txBox="1">
            <a:spLocks/>
          </p:cNvSpPr>
          <p:nvPr/>
        </p:nvSpPr>
        <p:spPr>
          <a:xfrm>
            <a:off x="3653344" y="1511543"/>
            <a:ext cx="5710056" cy="36416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/>
              <a:t>ZEP resist spin coating, exposure and development</a:t>
            </a:r>
          </a:p>
        </p:txBody>
      </p:sp>
      <p:sp>
        <p:nvSpPr>
          <p:cNvPr id="169" name="Espace réservé du contenu 1">
            <a:extLst>
              <a:ext uri="{FF2B5EF4-FFF2-40B4-BE49-F238E27FC236}">
                <a16:creationId xmlns:a16="http://schemas.microsoft.com/office/drawing/2014/main" id="{08AA98DB-58D7-4484-8AB6-3C76825A8DFE}"/>
              </a:ext>
            </a:extLst>
          </p:cNvPr>
          <p:cNvSpPr txBox="1">
            <a:spLocks/>
          </p:cNvSpPr>
          <p:nvPr/>
        </p:nvSpPr>
        <p:spPr>
          <a:xfrm>
            <a:off x="3653344" y="2055133"/>
            <a:ext cx="5077596" cy="38763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3.    </a:t>
            </a:r>
            <a:r>
              <a:rPr lang="en-US" dirty="0"/>
              <a:t>Si dry etching and resist stripping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70EE65-1B63-49EA-8757-140AA2CF9BEA}"/>
              </a:ext>
            </a:extLst>
          </p:cNvPr>
          <p:cNvSpPr/>
          <p:nvPr/>
        </p:nvSpPr>
        <p:spPr>
          <a:xfrm>
            <a:off x="225490" y="576264"/>
            <a:ext cx="3437310" cy="618869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FB9E663-CB4B-47E3-8408-59ECBE4600BD}"/>
              </a:ext>
            </a:extLst>
          </p:cNvPr>
          <p:cNvSpPr/>
          <p:nvPr/>
        </p:nvSpPr>
        <p:spPr>
          <a:xfrm>
            <a:off x="225490" y="1195587"/>
            <a:ext cx="3437310" cy="748945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1BB65C1-92E8-405C-B17D-9F1D7BABB254}"/>
              </a:ext>
            </a:extLst>
          </p:cNvPr>
          <p:cNvSpPr/>
          <p:nvPr/>
        </p:nvSpPr>
        <p:spPr>
          <a:xfrm>
            <a:off x="225490" y="1942804"/>
            <a:ext cx="3437310" cy="604413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355C7ED-57CE-482B-92DD-E1666B8C7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98" y="286954"/>
            <a:ext cx="333544" cy="19647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173947B-25C0-41C6-A8F9-20662925D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8320" y="283305"/>
            <a:ext cx="333544" cy="19647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803EFD6-9516-4ECF-9337-A4C5AFC30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874" y="283305"/>
            <a:ext cx="333544" cy="19647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DCFBB3B-6307-431F-8DF9-E98BC3D7C42A}"/>
              </a:ext>
            </a:extLst>
          </p:cNvPr>
          <p:cNvSpPr txBox="1"/>
          <p:nvPr/>
        </p:nvSpPr>
        <p:spPr>
          <a:xfrm>
            <a:off x="5239505" y="17627"/>
            <a:ext cx="47354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Si</a:t>
            </a:r>
            <a:endParaRPr lang="en-CH" sz="1400" b="1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B62B658-ED19-4825-8317-EBF19B1626CE}"/>
              </a:ext>
            </a:extLst>
          </p:cNvPr>
          <p:cNvSpPr txBox="1"/>
          <p:nvPr/>
        </p:nvSpPr>
        <p:spPr>
          <a:xfrm>
            <a:off x="5639578" y="436460"/>
            <a:ext cx="695791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SiO2</a:t>
            </a:r>
            <a:endParaRPr lang="en-CH" sz="1400" b="1" dirty="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91DF163B-1752-4FD1-AD7B-8992522C6311}"/>
              </a:ext>
            </a:extLst>
          </p:cNvPr>
          <p:cNvSpPr txBox="1"/>
          <p:nvPr/>
        </p:nvSpPr>
        <p:spPr>
          <a:xfrm>
            <a:off x="6148147" y="19252"/>
            <a:ext cx="54338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ZEP</a:t>
            </a:r>
            <a:endParaRPr lang="en-CH" sz="1400" b="1" dirty="0"/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C2C2D333-CA7F-4F4D-9F98-2508B0BC2CAD}"/>
              </a:ext>
            </a:extLst>
          </p:cNvPr>
          <p:cNvCxnSpPr>
            <a:cxnSpLocks/>
          </p:cNvCxnSpPr>
          <p:nvPr/>
        </p:nvCxnSpPr>
        <p:spPr>
          <a:xfrm>
            <a:off x="210724" y="4538780"/>
            <a:ext cx="40150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Segnaposto contenuto 2">
            <a:extLst>
              <a:ext uri="{FF2B5EF4-FFF2-40B4-BE49-F238E27FC236}">
                <a16:creationId xmlns:a16="http://schemas.microsoft.com/office/drawing/2014/main" id="{9263A669-4BA7-4F5C-B302-A00ED4A2D500}"/>
              </a:ext>
            </a:extLst>
          </p:cNvPr>
          <p:cNvSpPr>
            <a:spLocks noGrp="1"/>
          </p:cNvSpPr>
          <p:nvPr/>
        </p:nvSpPr>
        <p:spPr>
          <a:xfrm>
            <a:off x="27166" y="4230430"/>
            <a:ext cx="877709" cy="505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200 n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F61B3A18-06D0-4C2A-B0CA-1F21C92ED96B}"/>
              </a:ext>
            </a:extLst>
          </p:cNvPr>
          <p:cNvCxnSpPr>
            <a:cxnSpLocks/>
          </p:cNvCxnSpPr>
          <p:nvPr/>
        </p:nvCxnSpPr>
        <p:spPr>
          <a:xfrm>
            <a:off x="5306870" y="4634835"/>
            <a:ext cx="29755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Segnaposto contenuto 2">
            <a:extLst>
              <a:ext uri="{FF2B5EF4-FFF2-40B4-BE49-F238E27FC236}">
                <a16:creationId xmlns:a16="http://schemas.microsoft.com/office/drawing/2014/main" id="{F788A605-3C9A-4419-84D5-B77715490C43}"/>
              </a:ext>
            </a:extLst>
          </p:cNvPr>
          <p:cNvSpPr>
            <a:spLocks noGrp="1"/>
          </p:cNvSpPr>
          <p:nvPr/>
        </p:nvSpPr>
        <p:spPr>
          <a:xfrm>
            <a:off x="5145992" y="4326485"/>
            <a:ext cx="738256" cy="51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3 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199" name="Segnaposto contenuto 2">
            <a:extLst>
              <a:ext uri="{FF2B5EF4-FFF2-40B4-BE49-F238E27FC236}">
                <a16:creationId xmlns:a16="http://schemas.microsoft.com/office/drawing/2014/main" id="{96395E7E-300C-4F82-B288-2F49E975FBB0}"/>
              </a:ext>
            </a:extLst>
          </p:cNvPr>
          <p:cNvSpPr>
            <a:spLocks noGrp="1"/>
          </p:cNvSpPr>
          <p:nvPr/>
        </p:nvSpPr>
        <p:spPr>
          <a:xfrm>
            <a:off x="606200" y="2729974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0" name="Segnaposto contenuto 2">
            <a:extLst>
              <a:ext uri="{FF2B5EF4-FFF2-40B4-BE49-F238E27FC236}">
                <a16:creationId xmlns:a16="http://schemas.microsoft.com/office/drawing/2014/main" id="{BAC6CA1B-46F9-4660-9607-AA309701E4E6}"/>
              </a:ext>
            </a:extLst>
          </p:cNvPr>
          <p:cNvSpPr>
            <a:spLocks noGrp="1"/>
          </p:cNvSpPr>
          <p:nvPr/>
        </p:nvSpPr>
        <p:spPr>
          <a:xfrm>
            <a:off x="1210405" y="4255114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1" name="Segnaposto contenuto 2">
            <a:extLst>
              <a:ext uri="{FF2B5EF4-FFF2-40B4-BE49-F238E27FC236}">
                <a16:creationId xmlns:a16="http://schemas.microsoft.com/office/drawing/2014/main" id="{DE0296EA-A0AD-4302-A274-FC78BABF21C6}"/>
              </a:ext>
            </a:extLst>
          </p:cNvPr>
          <p:cNvSpPr>
            <a:spLocks noGrp="1"/>
          </p:cNvSpPr>
          <p:nvPr/>
        </p:nvSpPr>
        <p:spPr>
          <a:xfrm>
            <a:off x="5220298" y="3580155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2" name="Segnaposto contenuto 2">
            <a:extLst>
              <a:ext uri="{FF2B5EF4-FFF2-40B4-BE49-F238E27FC236}">
                <a16:creationId xmlns:a16="http://schemas.microsoft.com/office/drawing/2014/main" id="{285953B1-9357-4FF4-B2BE-90013F09FD4D}"/>
              </a:ext>
            </a:extLst>
          </p:cNvPr>
          <p:cNvSpPr>
            <a:spLocks noGrp="1"/>
          </p:cNvSpPr>
          <p:nvPr/>
        </p:nvSpPr>
        <p:spPr>
          <a:xfrm>
            <a:off x="4499456" y="2931981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05" name="Segnaposto contenuto 2">
            <a:extLst>
              <a:ext uri="{FF2B5EF4-FFF2-40B4-BE49-F238E27FC236}">
                <a16:creationId xmlns:a16="http://schemas.microsoft.com/office/drawing/2014/main" id="{A554BB6A-7AC7-4757-BF1D-3FE0A090C709}"/>
              </a:ext>
            </a:extLst>
          </p:cNvPr>
          <p:cNvSpPr>
            <a:spLocks noGrp="1"/>
          </p:cNvSpPr>
          <p:nvPr/>
        </p:nvSpPr>
        <p:spPr>
          <a:xfrm>
            <a:off x="3765356" y="2487558"/>
            <a:ext cx="2237951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ea typeface="Batang" panose="02030600000101010101" pitchFamily="18" charset="-127"/>
                <a:cs typeface="Times New Roman" panose="02020603050405020304" pitchFamily="18" charset="0"/>
              </a:rPr>
              <a:t>Grating coupler</a:t>
            </a:r>
            <a:endParaRPr lang="en-US" sz="1400" b="1" dirty="0">
              <a:effectLst/>
              <a:ea typeface="Batang" panose="02030600000101010101" pitchFamily="18" charset="-127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9E1004E-B3AD-4D94-9D55-89E201CF78A8}"/>
              </a:ext>
            </a:extLst>
          </p:cNvPr>
          <p:cNvSpPr/>
          <p:nvPr/>
        </p:nvSpPr>
        <p:spPr>
          <a:xfrm>
            <a:off x="3904366" y="4420302"/>
            <a:ext cx="307374" cy="23695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325F812-2CF7-4CED-B17B-6800113C3005}"/>
              </a:ext>
            </a:extLst>
          </p:cNvPr>
          <p:cNvCxnSpPr>
            <a:cxnSpLocks/>
          </p:cNvCxnSpPr>
          <p:nvPr/>
        </p:nvCxnSpPr>
        <p:spPr>
          <a:xfrm flipV="1">
            <a:off x="2948163" y="4659865"/>
            <a:ext cx="956361" cy="267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28228CC-36E2-4A36-9FC4-5F2F36843973}"/>
              </a:ext>
            </a:extLst>
          </p:cNvPr>
          <p:cNvCxnSpPr>
            <a:cxnSpLocks/>
          </p:cNvCxnSpPr>
          <p:nvPr/>
        </p:nvCxnSpPr>
        <p:spPr>
          <a:xfrm>
            <a:off x="2948163" y="2733897"/>
            <a:ext cx="965651" cy="168640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66F42EF0-2B28-4368-9CD4-43F3D4E04EF2}"/>
              </a:ext>
            </a:extLst>
          </p:cNvPr>
          <p:cNvSpPr/>
          <p:nvPr/>
        </p:nvSpPr>
        <p:spPr>
          <a:xfrm>
            <a:off x="4730645" y="3731659"/>
            <a:ext cx="307374" cy="23695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59F178A-79E2-4EFE-822B-7FBDCF9E4716}"/>
              </a:ext>
            </a:extLst>
          </p:cNvPr>
          <p:cNvCxnSpPr>
            <a:cxnSpLocks/>
          </p:cNvCxnSpPr>
          <p:nvPr/>
        </p:nvCxnSpPr>
        <p:spPr>
          <a:xfrm>
            <a:off x="5031884" y="3972475"/>
            <a:ext cx="1156486" cy="7224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FB3D700-A9A3-47A5-B5C9-2DAAFDAECA96}"/>
              </a:ext>
            </a:extLst>
          </p:cNvPr>
          <p:cNvCxnSpPr>
            <a:cxnSpLocks/>
          </p:cNvCxnSpPr>
          <p:nvPr/>
        </p:nvCxnSpPr>
        <p:spPr>
          <a:xfrm flipV="1">
            <a:off x="5031884" y="2746829"/>
            <a:ext cx="1144949" cy="98222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space réservé du contenu 1">
            <a:extLst>
              <a:ext uri="{FF2B5EF4-FFF2-40B4-BE49-F238E27FC236}">
                <a16:creationId xmlns:a16="http://schemas.microsoft.com/office/drawing/2014/main" id="{9B4F58BB-522A-46A1-9A18-FE66F6535A53}"/>
              </a:ext>
            </a:extLst>
          </p:cNvPr>
          <p:cNvSpPr txBox="1">
            <a:spLocks/>
          </p:cNvSpPr>
          <p:nvPr/>
        </p:nvSpPr>
        <p:spPr>
          <a:xfrm>
            <a:off x="984250" y="4733855"/>
            <a:ext cx="8083550" cy="38763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3.5.    </a:t>
            </a:r>
            <a:r>
              <a:rPr lang="en-US" dirty="0"/>
              <a:t>Additional Si shallow etch (only 70 nm) performed by TAs</a:t>
            </a:r>
          </a:p>
        </p:txBody>
      </p:sp>
      <p:sp>
        <p:nvSpPr>
          <p:cNvPr id="83" name="Segnaposto contenuto 2">
            <a:extLst>
              <a:ext uri="{FF2B5EF4-FFF2-40B4-BE49-F238E27FC236}">
                <a16:creationId xmlns:a16="http://schemas.microsoft.com/office/drawing/2014/main" id="{A269128F-BC68-459E-BAC6-B7DF1960F0F8}"/>
              </a:ext>
            </a:extLst>
          </p:cNvPr>
          <p:cNvSpPr>
            <a:spLocks noGrp="1"/>
          </p:cNvSpPr>
          <p:nvPr/>
        </p:nvSpPr>
        <p:spPr>
          <a:xfrm>
            <a:off x="1037904" y="2872435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76" name="Segnaposto contenuto 2">
            <a:extLst>
              <a:ext uri="{FF2B5EF4-FFF2-40B4-BE49-F238E27FC236}">
                <a16:creationId xmlns:a16="http://schemas.microsoft.com/office/drawing/2014/main" id="{E2B21176-BD4E-4315-8978-731A4F5038C7}"/>
              </a:ext>
            </a:extLst>
          </p:cNvPr>
          <p:cNvSpPr>
            <a:spLocks noGrp="1"/>
          </p:cNvSpPr>
          <p:nvPr/>
        </p:nvSpPr>
        <p:spPr>
          <a:xfrm>
            <a:off x="6517743" y="2490720"/>
            <a:ext cx="2808027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ea typeface="Batang" panose="02030600000101010101" pitchFamily="18" charset="-127"/>
                <a:cs typeface="Times New Roman" panose="02020603050405020304" pitchFamily="18" charset="0"/>
              </a:rPr>
              <a:t>Atomic Force Microscope</a:t>
            </a:r>
            <a:endParaRPr lang="en-US" sz="1400" b="1" dirty="0">
              <a:effectLst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113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Fabrication process flow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13</a:t>
            </a:fld>
            <a:endParaRPr lang="fr-FR" sz="1400" dirty="0"/>
          </a:p>
        </p:txBody>
      </p:sp>
      <p:sp>
        <p:nvSpPr>
          <p:cNvPr id="41" name="Espace réservé du contenu 1">
            <a:extLst>
              <a:ext uri="{FF2B5EF4-FFF2-40B4-BE49-F238E27FC236}">
                <a16:creationId xmlns:a16="http://schemas.microsoft.com/office/drawing/2014/main" id="{612E05F7-8D08-481D-9FFC-848E14470872}"/>
              </a:ext>
            </a:extLst>
          </p:cNvPr>
          <p:cNvSpPr txBox="1">
            <a:spLocks/>
          </p:cNvSpPr>
          <p:nvPr/>
        </p:nvSpPr>
        <p:spPr>
          <a:xfrm>
            <a:off x="3653344" y="699379"/>
            <a:ext cx="3275965" cy="36416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1.    </a:t>
            </a:r>
            <a:r>
              <a:rPr lang="en-US" dirty="0"/>
              <a:t>Starting point: SOI wafer</a:t>
            </a:r>
          </a:p>
        </p:txBody>
      </p:sp>
      <p:sp>
        <p:nvSpPr>
          <p:cNvPr id="75" name="Segnaposto contenuto 2">
            <a:extLst>
              <a:ext uri="{FF2B5EF4-FFF2-40B4-BE49-F238E27FC236}">
                <a16:creationId xmlns:a16="http://schemas.microsoft.com/office/drawing/2014/main" id="{C9C213C1-ECCD-49AC-B750-94F15CA7C87B}"/>
              </a:ext>
            </a:extLst>
          </p:cNvPr>
          <p:cNvSpPr>
            <a:spLocks noGrp="1"/>
          </p:cNvSpPr>
          <p:nvPr/>
        </p:nvSpPr>
        <p:spPr>
          <a:xfrm>
            <a:off x="247716" y="4364249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10 </a:t>
            </a:r>
            <a:r>
              <a:rPr lang="el-GR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CE150C-363B-47B4-AA5C-1367147E8379}"/>
              </a:ext>
            </a:extLst>
          </p:cNvPr>
          <p:cNvGrpSpPr/>
          <p:nvPr/>
        </p:nvGrpSpPr>
        <p:grpSpPr>
          <a:xfrm>
            <a:off x="292369" y="628902"/>
            <a:ext cx="3276796" cy="520229"/>
            <a:chOff x="174628" y="801108"/>
            <a:chExt cx="3276796" cy="65939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0544B8-7EC2-46C0-93AD-8FA3AAB81F1F}"/>
                </a:ext>
              </a:extLst>
            </p:cNvPr>
            <p:cNvGrpSpPr/>
            <p:nvPr/>
          </p:nvGrpSpPr>
          <p:grpSpPr>
            <a:xfrm>
              <a:off x="174824" y="801108"/>
              <a:ext cx="3276600" cy="599655"/>
              <a:chOff x="0" y="0"/>
              <a:chExt cx="3276600" cy="904874"/>
            </a:xfrm>
          </p:grpSpPr>
          <p:grpSp>
            <p:nvGrpSpPr>
              <p:cNvPr id="46" name="Gruppo 27">
                <a:extLst>
                  <a:ext uri="{FF2B5EF4-FFF2-40B4-BE49-F238E27FC236}">
                    <a16:creationId xmlns:a16="http://schemas.microsoft.com/office/drawing/2014/main" id="{A7322393-B5C7-4D42-BEAB-520A03AC1C05}"/>
                  </a:ext>
                </a:extLst>
              </p:cNvPr>
              <p:cNvGrpSpPr/>
              <p:nvPr/>
            </p:nvGrpSpPr>
            <p:grpSpPr>
              <a:xfrm>
                <a:off x="0" y="257175"/>
                <a:ext cx="3276600" cy="647699"/>
                <a:chOff x="0" y="257175"/>
                <a:chExt cx="5332884" cy="1333876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F89AC1D-A0F0-4C3B-8D95-E041C1C271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" y="943728"/>
                  <a:ext cx="5332882" cy="647323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342844C-6591-4C77-80B3-834DA0673C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57175"/>
                  <a:ext cx="5332881" cy="706171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BE52F08-EA9C-4311-AC04-1794E84FD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275965" cy="2565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F662C50-B23A-483A-BA84-5636D3453E10}"/>
                </a:ext>
              </a:extLst>
            </p:cNvPr>
            <p:cNvSpPr/>
            <p:nvPr/>
          </p:nvSpPr>
          <p:spPr>
            <a:xfrm>
              <a:off x="174628" y="1397000"/>
              <a:ext cx="3276598" cy="63500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7E7E89-F952-46A8-9C89-C46AF65A5E03}"/>
              </a:ext>
            </a:extLst>
          </p:cNvPr>
          <p:cNvGrpSpPr/>
          <p:nvPr/>
        </p:nvGrpSpPr>
        <p:grpSpPr>
          <a:xfrm>
            <a:off x="290665" y="1988102"/>
            <a:ext cx="3277865" cy="519591"/>
            <a:chOff x="174825" y="1801317"/>
            <a:chExt cx="3277865" cy="5989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A1CD7F9-23C5-407F-8AFD-E9ABCE3148C7}"/>
                </a:ext>
              </a:extLst>
            </p:cNvPr>
            <p:cNvGrpSpPr/>
            <p:nvPr/>
          </p:nvGrpSpPr>
          <p:grpSpPr>
            <a:xfrm>
              <a:off x="174825" y="1801317"/>
              <a:ext cx="3277235" cy="541908"/>
              <a:chOff x="0" y="572577"/>
              <a:chExt cx="3277235" cy="903438"/>
            </a:xfrm>
          </p:grpSpPr>
          <p:grpSp>
            <p:nvGrpSpPr>
              <p:cNvPr id="85" name="Gruppo 27">
                <a:extLst>
                  <a:ext uri="{FF2B5EF4-FFF2-40B4-BE49-F238E27FC236}">
                    <a16:creationId xmlns:a16="http://schemas.microsoft.com/office/drawing/2014/main" id="{B6B54210-D784-4549-970A-326514123EA6}"/>
                  </a:ext>
                </a:extLst>
              </p:cNvPr>
              <p:cNvGrpSpPr/>
              <p:nvPr/>
            </p:nvGrpSpPr>
            <p:grpSpPr>
              <a:xfrm>
                <a:off x="0" y="829100"/>
                <a:ext cx="3277235" cy="646915"/>
                <a:chOff x="0" y="829591"/>
                <a:chExt cx="5334943" cy="1333878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A6F72A33-3884-43D9-BE03-2B3FC75F33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635149"/>
                  <a:ext cx="5332882" cy="52832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F0D01D0-9F5B-409A-A7FA-8CA9E309A2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2" y="829591"/>
                  <a:ext cx="5332881" cy="805558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AA1B3B3-B9A9-49C7-99AF-3BB62FADF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6814" y="572577"/>
                <a:ext cx="882341" cy="25649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8D72E82-3F44-431F-9853-BBCABABC23CB}"/>
                </a:ext>
              </a:extLst>
            </p:cNvPr>
            <p:cNvSpPr/>
            <p:nvPr/>
          </p:nvSpPr>
          <p:spPr>
            <a:xfrm>
              <a:off x="176092" y="2342489"/>
              <a:ext cx="3276598" cy="57747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D3696E-1079-440C-9C7C-EBB92FB2644A}"/>
              </a:ext>
            </a:extLst>
          </p:cNvPr>
          <p:cNvGrpSpPr/>
          <p:nvPr/>
        </p:nvGrpSpPr>
        <p:grpSpPr>
          <a:xfrm>
            <a:off x="292722" y="4342628"/>
            <a:ext cx="3277865" cy="780728"/>
            <a:chOff x="174981" y="4209716"/>
            <a:chExt cx="3277865" cy="899925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4CB3E19-652B-4E41-8CAB-1C2ED1A1E401}"/>
                </a:ext>
              </a:extLst>
            </p:cNvPr>
            <p:cNvGrpSpPr/>
            <p:nvPr/>
          </p:nvGrpSpPr>
          <p:grpSpPr>
            <a:xfrm>
              <a:off x="174981" y="4209716"/>
              <a:ext cx="3277235" cy="842366"/>
              <a:chOff x="0" y="674114"/>
              <a:chExt cx="3277235" cy="1418074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E18AEBC7-9F26-460B-86F7-E63035B1D999}"/>
                  </a:ext>
                </a:extLst>
              </p:cNvPr>
              <p:cNvGrpSpPr/>
              <p:nvPr/>
            </p:nvGrpSpPr>
            <p:grpSpPr>
              <a:xfrm>
                <a:off x="0" y="876375"/>
                <a:ext cx="3277235" cy="1215813"/>
                <a:chOff x="0" y="876621"/>
                <a:chExt cx="3277235" cy="1216773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F0374710-B4A4-4763-82FE-1F13208F22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0132" y="1029724"/>
                  <a:ext cx="645836" cy="424517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37EAE22C-918D-4ED1-8EF5-78ABCBA3EC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032381"/>
                  <a:ext cx="652511" cy="424517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B71AB3F1-23DC-4F43-ABC9-6EC61F752F3E}"/>
                    </a:ext>
                  </a:extLst>
                </p:cNvPr>
                <p:cNvGrpSpPr/>
                <p:nvPr/>
              </p:nvGrpSpPr>
              <p:grpSpPr>
                <a:xfrm>
                  <a:off x="0" y="1183451"/>
                  <a:ext cx="3277235" cy="909943"/>
                  <a:chOff x="0" y="1183451"/>
                  <a:chExt cx="3277235" cy="910462"/>
                </a:xfrm>
              </p:grpSpPr>
              <p:grpSp>
                <p:nvGrpSpPr>
                  <p:cNvPr id="111" name="Gruppo 27">
                    <a:extLst>
                      <a:ext uri="{FF2B5EF4-FFF2-40B4-BE49-F238E27FC236}">
                        <a16:creationId xmlns:a16="http://schemas.microsoft.com/office/drawing/2014/main" id="{41760ADD-7696-4154-B8A9-4646C4BFA8E0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1446998"/>
                    <a:ext cx="3277235" cy="646915"/>
                    <a:chOff x="0" y="1446998"/>
                    <a:chExt cx="5334943" cy="1333878"/>
                  </a:xfrm>
                </p:grpSpPr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338C9EF7-3A6E-435C-AE22-B6F0E0D1147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0" y="2252556"/>
                      <a:ext cx="5332882" cy="528320"/>
                    </a:xfrm>
                    <a:prstGeom prst="rect">
                      <a:avLst/>
                    </a:prstGeom>
                    <a:solidFill>
                      <a:sysClr val="window" lastClr="FFFFFF">
                        <a:lumMod val="75000"/>
                      </a:sys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endParaRPr lang="en-CH"/>
                    </a:p>
                  </p:txBody>
                </p:sp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B73C1C0B-202F-43E4-87B5-2101BF05FEF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2" y="1446998"/>
                      <a:ext cx="5332881" cy="805558"/>
                    </a:xfrm>
                    <a:prstGeom prst="rect">
                      <a:avLst/>
                    </a:prstGeom>
                    <a:solidFill>
                      <a:srgbClr val="CCEC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endParaRPr lang="en-CH"/>
                    </a:p>
                  </p:txBody>
                </p:sp>
              </p:grp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4AC6670D-7296-45D6-9C2D-4704CC7A96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96814" y="1183451"/>
                    <a:ext cx="882341" cy="263514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</p:grp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B2C2520A-32DD-43D9-9785-A919EB7A4C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" y="876621"/>
                  <a:ext cx="3275968" cy="306829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0775A702-A883-4516-B3F3-A3EBD33014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9155" y="887614"/>
                  <a:ext cx="645836" cy="625284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184827EE-4EF0-4ACA-B2B0-ED0318D3B6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8127" y="880416"/>
                  <a:ext cx="645836" cy="583312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402AFDE-F009-431A-B172-5574034CF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548" y="804290"/>
                <a:ext cx="1426780" cy="70486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1D70E63B-4D35-45C3-A792-F431E89B6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548" y="674114"/>
                <a:ext cx="1426780" cy="130175"/>
              </a:xfrm>
              <a:prstGeom prst="rect">
                <a:avLst/>
              </a:prstGeom>
              <a:solidFill>
                <a:srgbClr val="F7B50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4D2D4D3-C89F-46B0-BC93-6F43D11C9242}"/>
                </a:ext>
              </a:extLst>
            </p:cNvPr>
            <p:cNvSpPr/>
            <p:nvPr/>
          </p:nvSpPr>
          <p:spPr>
            <a:xfrm>
              <a:off x="176248" y="5051894"/>
              <a:ext cx="3276598" cy="57747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99B94236-F71E-48DA-A7E3-211836A66638}"/>
              </a:ext>
            </a:extLst>
          </p:cNvPr>
          <p:cNvSpPr txBox="1"/>
          <p:nvPr/>
        </p:nvSpPr>
        <p:spPr>
          <a:xfrm>
            <a:off x="225490" y="523779"/>
            <a:ext cx="841575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220 nm</a:t>
            </a:r>
            <a:endParaRPr lang="en-CH" sz="1400" b="1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B9B6B5C-B38F-48FF-91D8-66FC40658D3E}"/>
              </a:ext>
            </a:extLst>
          </p:cNvPr>
          <p:cNvSpPr txBox="1"/>
          <p:nvPr/>
        </p:nvSpPr>
        <p:spPr>
          <a:xfrm>
            <a:off x="247716" y="678543"/>
            <a:ext cx="97174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2 </a:t>
            </a:r>
            <a:r>
              <a:rPr lang="el-GR" sz="1400" b="1" dirty="0"/>
              <a:t>μ</a:t>
            </a:r>
            <a:r>
              <a:rPr lang="en-US" sz="1400" b="1" dirty="0"/>
              <a:t>m</a:t>
            </a:r>
            <a:endParaRPr lang="en-CH" sz="1400" b="1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3FC49FE-3FF4-425F-81B1-40D6B68608C0}"/>
              </a:ext>
            </a:extLst>
          </p:cNvPr>
          <p:cNvSpPr txBox="1"/>
          <p:nvPr/>
        </p:nvSpPr>
        <p:spPr>
          <a:xfrm>
            <a:off x="225490" y="881462"/>
            <a:ext cx="97174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725 </a:t>
            </a:r>
            <a:r>
              <a:rPr lang="el-GR" sz="1400" b="1" dirty="0"/>
              <a:t>μ</a:t>
            </a:r>
            <a:r>
              <a:rPr lang="en-US" sz="1400" b="1" dirty="0"/>
              <a:t>m</a:t>
            </a:r>
            <a:endParaRPr lang="en-CH" sz="1400" b="1" dirty="0"/>
          </a:p>
        </p:txBody>
      </p:sp>
      <p:sp>
        <p:nvSpPr>
          <p:cNvPr id="119" name="Espace réservé du contenu 1">
            <a:extLst>
              <a:ext uri="{FF2B5EF4-FFF2-40B4-BE49-F238E27FC236}">
                <a16:creationId xmlns:a16="http://schemas.microsoft.com/office/drawing/2014/main" id="{DA11D652-6575-4286-B7BE-787884DBEFC5}"/>
              </a:ext>
            </a:extLst>
          </p:cNvPr>
          <p:cNvSpPr txBox="1">
            <a:spLocks/>
          </p:cNvSpPr>
          <p:nvPr/>
        </p:nvSpPr>
        <p:spPr>
          <a:xfrm>
            <a:off x="3653344" y="3430422"/>
            <a:ext cx="5378114" cy="96857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5.</a:t>
            </a:r>
            <a:r>
              <a:rPr lang="en-US" dirty="0"/>
              <a:t>    Second E-beam lithography for heaters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AFA580-09DA-44A7-BD0B-B785CA0971B8}"/>
              </a:ext>
            </a:extLst>
          </p:cNvPr>
          <p:cNvGrpSpPr/>
          <p:nvPr/>
        </p:nvGrpSpPr>
        <p:grpSpPr>
          <a:xfrm>
            <a:off x="284831" y="1251105"/>
            <a:ext cx="3279761" cy="655991"/>
            <a:chOff x="420308" y="1322085"/>
            <a:chExt cx="3279761" cy="655991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312BAA86-02C6-40D3-8297-177373FB4918}"/>
                </a:ext>
              </a:extLst>
            </p:cNvPr>
            <p:cNvGrpSpPr/>
            <p:nvPr/>
          </p:nvGrpSpPr>
          <p:grpSpPr>
            <a:xfrm>
              <a:off x="420308" y="1458485"/>
              <a:ext cx="3279761" cy="519591"/>
              <a:chOff x="172929" y="1801317"/>
              <a:chExt cx="3279761" cy="598919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5AFD82EB-6E46-4791-856A-58D5EC1F43D5}"/>
                  </a:ext>
                </a:extLst>
              </p:cNvPr>
              <p:cNvGrpSpPr/>
              <p:nvPr/>
            </p:nvGrpSpPr>
            <p:grpSpPr>
              <a:xfrm>
                <a:off x="172929" y="1801317"/>
                <a:ext cx="3277865" cy="541908"/>
                <a:chOff x="-1896" y="572577"/>
                <a:chExt cx="3277865" cy="903438"/>
              </a:xfrm>
            </p:grpSpPr>
            <p:grpSp>
              <p:nvGrpSpPr>
                <p:cNvPr id="123" name="Gruppo 27">
                  <a:extLst>
                    <a:ext uri="{FF2B5EF4-FFF2-40B4-BE49-F238E27FC236}">
                      <a16:creationId xmlns:a16="http://schemas.microsoft.com/office/drawing/2014/main" id="{773BD9EE-EEFC-444B-9B32-AF53C87A3005}"/>
                    </a:ext>
                  </a:extLst>
                </p:cNvPr>
                <p:cNvGrpSpPr/>
                <p:nvPr/>
              </p:nvGrpSpPr>
              <p:grpSpPr>
                <a:xfrm>
                  <a:off x="-1896" y="829100"/>
                  <a:ext cx="3277865" cy="646915"/>
                  <a:chOff x="-3086" y="829591"/>
                  <a:chExt cx="5335968" cy="1333878"/>
                </a:xfrm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68E82E37-71F7-4466-97FE-277B8BE1FD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1635149"/>
                    <a:ext cx="5332882" cy="528320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49DF4345-FFCD-4757-B1F9-828FF1DBF6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3086" y="829591"/>
                    <a:ext cx="5332879" cy="805556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</p:grp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5E58618C-2BCA-4794-A2D8-8C21E88D16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6814" y="572577"/>
                  <a:ext cx="882341" cy="25649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56A7EC0-5956-4B5D-9D88-250A8FE9012D}"/>
                  </a:ext>
                </a:extLst>
              </p:cNvPr>
              <p:cNvSpPr/>
              <p:nvPr/>
            </p:nvSpPr>
            <p:spPr>
              <a:xfrm>
                <a:off x="176092" y="2342489"/>
                <a:ext cx="3276598" cy="57747"/>
              </a:xfrm>
              <a:custGeom>
                <a:avLst/>
                <a:gdLst>
                  <a:gd name="connsiteX0" fmla="*/ 0 w 3273425"/>
                  <a:gd name="connsiteY0" fmla="*/ 0 h 63500"/>
                  <a:gd name="connsiteX1" fmla="*/ 3273425 w 3273425"/>
                  <a:gd name="connsiteY1" fmla="*/ 0 h 63500"/>
                  <a:gd name="connsiteX2" fmla="*/ 3257550 w 3273425"/>
                  <a:gd name="connsiteY2" fmla="*/ 34925 h 63500"/>
                  <a:gd name="connsiteX3" fmla="*/ 3209925 w 3273425"/>
                  <a:gd name="connsiteY3" fmla="*/ 38100 h 63500"/>
                  <a:gd name="connsiteX4" fmla="*/ 3127375 w 3273425"/>
                  <a:gd name="connsiteY4" fmla="*/ 28575 h 63500"/>
                  <a:gd name="connsiteX5" fmla="*/ 3063875 w 3273425"/>
                  <a:gd name="connsiteY5" fmla="*/ 34925 h 63500"/>
                  <a:gd name="connsiteX6" fmla="*/ 2990850 w 3273425"/>
                  <a:gd name="connsiteY6" fmla="*/ 44450 h 63500"/>
                  <a:gd name="connsiteX7" fmla="*/ 2917825 w 3273425"/>
                  <a:gd name="connsiteY7" fmla="*/ 31750 h 63500"/>
                  <a:gd name="connsiteX8" fmla="*/ 2870200 w 3273425"/>
                  <a:gd name="connsiteY8" fmla="*/ 19050 h 63500"/>
                  <a:gd name="connsiteX9" fmla="*/ 2822575 w 3273425"/>
                  <a:gd name="connsiteY9" fmla="*/ 15875 h 63500"/>
                  <a:gd name="connsiteX10" fmla="*/ 2743200 w 3273425"/>
                  <a:gd name="connsiteY10" fmla="*/ 38100 h 63500"/>
                  <a:gd name="connsiteX11" fmla="*/ 2638425 w 3273425"/>
                  <a:gd name="connsiteY11" fmla="*/ 47625 h 63500"/>
                  <a:gd name="connsiteX12" fmla="*/ 2549525 w 3273425"/>
                  <a:gd name="connsiteY12" fmla="*/ 44450 h 63500"/>
                  <a:gd name="connsiteX13" fmla="*/ 2444750 w 3273425"/>
                  <a:gd name="connsiteY13" fmla="*/ 28575 h 63500"/>
                  <a:gd name="connsiteX14" fmla="*/ 2397125 w 3273425"/>
                  <a:gd name="connsiteY14" fmla="*/ 34925 h 63500"/>
                  <a:gd name="connsiteX15" fmla="*/ 2317750 w 3273425"/>
                  <a:gd name="connsiteY15" fmla="*/ 38100 h 63500"/>
                  <a:gd name="connsiteX16" fmla="*/ 2286000 w 3273425"/>
                  <a:gd name="connsiteY16" fmla="*/ 44450 h 63500"/>
                  <a:gd name="connsiteX17" fmla="*/ 2159000 w 3273425"/>
                  <a:gd name="connsiteY17" fmla="*/ 19050 h 63500"/>
                  <a:gd name="connsiteX18" fmla="*/ 2127250 w 3273425"/>
                  <a:gd name="connsiteY18" fmla="*/ 25400 h 63500"/>
                  <a:gd name="connsiteX19" fmla="*/ 2063750 w 3273425"/>
                  <a:gd name="connsiteY19" fmla="*/ 34925 h 63500"/>
                  <a:gd name="connsiteX20" fmla="*/ 2028825 w 3273425"/>
                  <a:gd name="connsiteY20" fmla="*/ 34925 h 63500"/>
                  <a:gd name="connsiteX21" fmla="*/ 1978025 w 3273425"/>
                  <a:gd name="connsiteY21" fmla="*/ 41275 h 63500"/>
                  <a:gd name="connsiteX22" fmla="*/ 1905000 w 3273425"/>
                  <a:gd name="connsiteY22" fmla="*/ 44450 h 63500"/>
                  <a:gd name="connsiteX23" fmla="*/ 1803400 w 3273425"/>
                  <a:gd name="connsiteY23" fmla="*/ 25400 h 63500"/>
                  <a:gd name="connsiteX24" fmla="*/ 1724025 w 3273425"/>
                  <a:gd name="connsiteY24" fmla="*/ 19050 h 63500"/>
                  <a:gd name="connsiteX25" fmla="*/ 1692275 w 3273425"/>
                  <a:gd name="connsiteY25" fmla="*/ 25400 h 63500"/>
                  <a:gd name="connsiteX26" fmla="*/ 1606550 w 3273425"/>
                  <a:gd name="connsiteY26" fmla="*/ 34925 h 63500"/>
                  <a:gd name="connsiteX27" fmla="*/ 1562100 w 3273425"/>
                  <a:gd name="connsiteY27" fmla="*/ 34925 h 63500"/>
                  <a:gd name="connsiteX28" fmla="*/ 1524000 w 3273425"/>
                  <a:gd name="connsiteY28" fmla="*/ 28575 h 63500"/>
                  <a:gd name="connsiteX29" fmla="*/ 1492250 w 3273425"/>
                  <a:gd name="connsiteY29" fmla="*/ 28575 h 63500"/>
                  <a:gd name="connsiteX30" fmla="*/ 1381125 w 3273425"/>
                  <a:gd name="connsiteY30" fmla="*/ 15875 h 63500"/>
                  <a:gd name="connsiteX31" fmla="*/ 1314450 w 3273425"/>
                  <a:gd name="connsiteY31" fmla="*/ 31750 h 63500"/>
                  <a:gd name="connsiteX32" fmla="*/ 1254125 w 3273425"/>
                  <a:gd name="connsiteY32" fmla="*/ 34925 h 63500"/>
                  <a:gd name="connsiteX33" fmla="*/ 1152525 w 3273425"/>
                  <a:gd name="connsiteY33" fmla="*/ 38100 h 63500"/>
                  <a:gd name="connsiteX34" fmla="*/ 1069975 w 3273425"/>
                  <a:gd name="connsiteY34" fmla="*/ 25400 h 63500"/>
                  <a:gd name="connsiteX35" fmla="*/ 1019175 w 3273425"/>
                  <a:gd name="connsiteY35" fmla="*/ 25400 h 63500"/>
                  <a:gd name="connsiteX36" fmla="*/ 1006475 w 3273425"/>
                  <a:gd name="connsiteY36" fmla="*/ 25400 h 63500"/>
                  <a:gd name="connsiteX37" fmla="*/ 946150 w 3273425"/>
                  <a:gd name="connsiteY37" fmla="*/ 34925 h 63500"/>
                  <a:gd name="connsiteX38" fmla="*/ 911225 w 3273425"/>
                  <a:gd name="connsiteY38" fmla="*/ 34925 h 63500"/>
                  <a:gd name="connsiteX39" fmla="*/ 901700 w 3273425"/>
                  <a:gd name="connsiteY39" fmla="*/ 28575 h 63500"/>
                  <a:gd name="connsiteX40" fmla="*/ 885825 w 3273425"/>
                  <a:gd name="connsiteY40" fmla="*/ 22225 h 63500"/>
                  <a:gd name="connsiteX41" fmla="*/ 847725 w 3273425"/>
                  <a:gd name="connsiteY41" fmla="*/ 19050 h 63500"/>
                  <a:gd name="connsiteX42" fmla="*/ 809625 w 3273425"/>
                  <a:gd name="connsiteY42" fmla="*/ 19050 h 63500"/>
                  <a:gd name="connsiteX43" fmla="*/ 704850 w 3273425"/>
                  <a:gd name="connsiteY43" fmla="*/ 22225 h 63500"/>
                  <a:gd name="connsiteX44" fmla="*/ 663575 w 3273425"/>
                  <a:gd name="connsiteY44" fmla="*/ 34925 h 63500"/>
                  <a:gd name="connsiteX45" fmla="*/ 635000 w 3273425"/>
                  <a:gd name="connsiteY45" fmla="*/ 38100 h 63500"/>
                  <a:gd name="connsiteX46" fmla="*/ 561975 w 3273425"/>
                  <a:gd name="connsiteY46" fmla="*/ 44450 h 63500"/>
                  <a:gd name="connsiteX47" fmla="*/ 488950 w 3273425"/>
                  <a:gd name="connsiteY47" fmla="*/ 41275 h 63500"/>
                  <a:gd name="connsiteX48" fmla="*/ 447675 w 3273425"/>
                  <a:gd name="connsiteY48" fmla="*/ 38100 h 63500"/>
                  <a:gd name="connsiteX49" fmla="*/ 381000 w 3273425"/>
                  <a:gd name="connsiteY49" fmla="*/ 44450 h 63500"/>
                  <a:gd name="connsiteX50" fmla="*/ 285750 w 3273425"/>
                  <a:gd name="connsiteY50" fmla="*/ 57150 h 63500"/>
                  <a:gd name="connsiteX51" fmla="*/ 244475 w 3273425"/>
                  <a:gd name="connsiteY51" fmla="*/ 63500 h 63500"/>
                  <a:gd name="connsiteX52" fmla="*/ 152400 w 3273425"/>
                  <a:gd name="connsiteY52" fmla="*/ 60325 h 63500"/>
                  <a:gd name="connsiteX53" fmla="*/ 107950 w 3273425"/>
                  <a:gd name="connsiteY53" fmla="*/ 47625 h 63500"/>
                  <a:gd name="connsiteX54" fmla="*/ 47625 w 3273425"/>
                  <a:gd name="connsiteY54" fmla="*/ 38100 h 63500"/>
                  <a:gd name="connsiteX55" fmla="*/ 0 w 3273425"/>
                  <a:gd name="connsiteY55" fmla="*/ 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273425" h="63500">
                    <a:moveTo>
                      <a:pt x="0" y="0"/>
                    </a:moveTo>
                    <a:lnTo>
                      <a:pt x="3273425" y="0"/>
                    </a:lnTo>
                    <a:lnTo>
                      <a:pt x="3257550" y="34925"/>
                    </a:lnTo>
                    <a:lnTo>
                      <a:pt x="3209925" y="38100"/>
                    </a:lnTo>
                    <a:lnTo>
                      <a:pt x="3127375" y="28575"/>
                    </a:lnTo>
                    <a:lnTo>
                      <a:pt x="3063875" y="34925"/>
                    </a:lnTo>
                    <a:lnTo>
                      <a:pt x="2990850" y="44450"/>
                    </a:lnTo>
                    <a:lnTo>
                      <a:pt x="2917825" y="31750"/>
                    </a:lnTo>
                    <a:lnTo>
                      <a:pt x="2870200" y="19050"/>
                    </a:lnTo>
                    <a:lnTo>
                      <a:pt x="2822575" y="15875"/>
                    </a:lnTo>
                    <a:lnTo>
                      <a:pt x="2743200" y="38100"/>
                    </a:lnTo>
                    <a:lnTo>
                      <a:pt x="2638425" y="47625"/>
                    </a:lnTo>
                    <a:lnTo>
                      <a:pt x="2549525" y="44450"/>
                    </a:lnTo>
                    <a:lnTo>
                      <a:pt x="2444750" y="28575"/>
                    </a:lnTo>
                    <a:lnTo>
                      <a:pt x="2397125" y="34925"/>
                    </a:lnTo>
                    <a:lnTo>
                      <a:pt x="2317750" y="38100"/>
                    </a:lnTo>
                    <a:lnTo>
                      <a:pt x="2286000" y="44450"/>
                    </a:lnTo>
                    <a:lnTo>
                      <a:pt x="2159000" y="19050"/>
                    </a:lnTo>
                    <a:lnTo>
                      <a:pt x="2127250" y="25400"/>
                    </a:lnTo>
                    <a:lnTo>
                      <a:pt x="2063750" y="34925"/>
                    </a:lnTo>
                    <a:lnTo>
                      <a:pt x="2028825" y="34925"/>
                    </a:lnTo>
                    <a:lnTo>
                      <a:pt x="1978025" y="41275"/>
                    </a:lnTo>
                    <a:lnTo>
                      <a:pt x="1905000" y="44450"/>
                    </a:lnTo>
                    <a:lnTo>
                      <a:pt x="1803400" y="25400"/>
                    </a:lnTo>
                    <a:lnTo>
                      <a:pt x="1724025" y="19050"/>
                    </a:lnTo>
                    <a:lnTo>
                      <a:pt x="1692275" y="25400"/>
                    </a:lnTo>
                    <a:lnTo>
                      <a:pt x="1606550" y="34925"/>
                    </a:lnTo>
                    <a:lnTo>
                      <a:pt x="1562100" y="34925"/>
                    </a:lnTo>
                    <a:lnTo>
                      <a:pt x="1524000" y="28575"/>
                    </a:lnTo>
                    <a:lnTo>
                      <a:pt x="1492250" y="28575"/>
                    </a:lnTo>
                    <a:lnTo>
                      <a:pt x="1381125" y="15875"/>
                    </a:lnTo>
                    <a:lnTo>
                      <a:pt x="1314450" y="31750"/>
                    </a:lnTo>
                    <a:lnTo>
                      <a:pt x="1254125" y="34925"/>
                    </a:lnTo>
                    <a:lnTo>
                      <a:pt x="1152525" y="38100"/>
                    </a:lnTo>
                    <a:lnTo>
                      <a:pt x="1069975" y="25400"/>
                    </a:lnTo>
                    <a:lnTo>
                      <a:pt x="1019175" y="25400"/>
                    </a:lnTo>
                    <a:lnTo>
                      <a:pt x="1006475" y="25400"/>
                    </a:lnTo>
                    <a:lnTo>
                      <a:pt x="946150" y="34925"/>
                    </a:lnTo>
                    <a:lnTo>
                      <a:pt x="911225" y="34925"/>
                    </a:lnTo>
                    <a:lnTo>
                      <a:pt x="901700" y="28575"/>
                    </a:lnTo>
                    <a:lnTo>
                      <a:pt x="885825" y="22225"/>
                    </a:lnTo>
                    <a:lnTo>
                      <a:pt x="847725" y="19050"/>
                    </a:lnTo>
                    <a:lnTo>
                      <a:pt x="809625" y="19050"/>
                    </a:lnTo>
                    <a:lnTo>
                      <a:pt x="704850" y="22225"/>
                    </a:lnTo>
                    <a:cubicBezTo>
                      <a:pt x="674397" y="33645"/>
                      <a:pt x="688317" y="29977"/>
                      <a:pt x="663575" y="34925"/>
                    </a:cubicBezTo>
                    <a:lnTo>
                      <a:pt x="635000" y="38100"/>
                    </a:lnTo>
                    <a:lnTo>
                      <a:pt x="561975" y="44450"/>
                    </a:lnTo>
                    <a:lnTo>
                      <a:pt x="488950" y="41275"/>
                    </a:lnTo>
                    <a:lnTo>
                      <a:pt x="447675" y="38100"/>
                    </a:lnTo>
                    <a:lnTo>
                      <a:pt x="381000" y="44450"/>
                    </a:lnTo>
                    <a:lnTo>
                      <a:pt x="285750" y="57150"/>
                    </a:lnTo>
                    <a:lnTo>
                      <a:pt x="244475" y="63500"/>
                    </a:lnTo>
                    <a:lnTo>
                      <a:pt x="152400" y="60325"/>
                    </a:lnTo>
                    <a:lnTo>
                      <a:pt x="107950" y="47625"/>
                    </a:lnTo>
                    <a:lnTo>
                      <a:pt x="47625" y="38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B1495F0-90D2-4A94-AB1A-BD96069E5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05" y="1456398"/>
              <a:ext cx="1196814" cy="1355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6E5E085-4FDF-40BB-B880-9F9C5CE3C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359" y="1456399"/>
              <a:ext cx="1196814" cy="1355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B4C6DFD-7BB4-4F1A-89B0-C104D8AC9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05" y="1322085"/>
              <a:ext cx="1196814" cy="135575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40AE050-AA25-49DB-BA35-87782EBD3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359" y="1322086"/>
              <a:ext cx="1196814" cy="135575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H"/>
            </a:p>
          </p:txBody>
        </p:sp>
      </p:grpSp>
      <p:sp>
        <p:nvSpPr>
          <p:cNvPr id="131" name="Espace réservé du contenu 1">
            <a:extLst>
              <a:ext uri="{FF2B5EF4-FFF2-40B4-BE49-F238E27FC236}">
                <a16:creationId xmlns:a16="http://schemas.microsoft.com/office/drawing/2014/main" id="{00557067-DBF0-43B2-8DEB-736B8ACE6A9A}"/>
              </a:ext>
            </a:extLst>
          </p:cNvPr>
          <p:cNvSpPr txBox="1">
            <a:spLocks/>
          </p:cNvSpPr>
          <p:nvPr/>
        </p:nvSpPr>
        <p:spPr>
          <a:xfrm>
            <a:off x="3653344" y="1241192"/>
            <a:ext cx="5077596" cy="38763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2.    </a:t>
            </a:r>
            <a:r>
              <a:rPr lang="en-US" dirty="0"/>
              <a:t>First E-beam lithography for waveguides</a:t>
            </a:r>
          </a:p>
        </p:txBody>
      </p:sp>
      <p:sp>
        <p:nvSpPr>
          <p:cNvPr id="132" name="Espace réservé du contenu 1">
            <a:extLst>
              <a:ext uri="{FF2B5EF4-FFF2-40B4-BE49-F238E27FC236}">
                <a16:creationId xmlns:a16="http://schemas.microsoft.com/office/drawing/2014/main" id="{598026F1-AF2D-40FE-B1D1-5EE48CA2FDC1}"/>
              </a:ext>
            </a:extLst>
          </p:cNvPr>
          <p:cNvSpPr txBox="1">
            <a:spLocks/>
          </p:cNvSpPr>
          <p:nvPr/>
        </p:nvSpPr>
        <p:spPr>
          <a:xfrm>
            <a:off x="3653344" y="1511543"/>
            <a:ext cx="5710056" cy="36416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/>
              <a:t>ZEP resist spin coating, exposure and development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62E035D-0646-4563-913F-BB418AF260B7}"/>
              </a:ext>
            </a:extLst>
          </p:cNvPr>
          <p:cNvGrpSpPr/>
          <p:nvPr/>
        </p:nvGrpSpPr>
        <p:grpSpPr>
          <a:xfrm>
            <a:off x="284831" y="3597902"/>
            <a:ext cx="3277865" cy="676494"/>
            <a:chOff x="174981" y="4329864"/>
            <a:chExt cx="3277865" cy="779777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B77148D-766D-4D73-9926-4FDFFD3AF9A8}"/>
                </a:ext>
              </a:extLst>
            </p:cNvPr>
            <p:cNvGrpSpPr/>
            <p:nvPr/>
          </p:nvGrpSpPr>
          <p:grpSpPr>
            <a:xfrm>
              <a:off x="174981" y="4329864"/>
              <a:ext cx="3275969" cy="722218"/>
              <a:chOff x="0" y="876621"/>
              <a:chExt cx="3275969" cy="1216773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7D4B04C4-2896-488E-BE7E-8F90C8424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0132" y="1029724"/>
                <a:ext cx="645836" cy="424517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B1267EFD-D74C-4C9A-991F-AB2FB3552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032381"/>
                <a:ext cx="652511" cy="424517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81FD348B-A9BB-409E-80BE-A4142E26E171}"/>
                  </a:ext>
                </a:extLst>
              </p:cNvPr>
              <p:cNvGrpSpPr/>
              <p:nvPr/>
            </p:nvGrpSpPr>
            <p:grpSpPr>
              <a:xfrm>
                <a:off x="0" y="1183451"/>
                <a:ext cx="3275969" cy="909943"/>
                <a:chOff x="0" y="1183451"/>
                <a:chExt cx="3275969" cy="910462"/>
              </a:xfrm>
            </p:grpSpPr>
            <p:grpSp>
              <p:nvGrpSpPr>
                <p:cNvPr id="145" name="Gruppo 27">
                  <a:extLst>
                    <a:ext uri="{FF2B5EF4-FFF2-40B4-BE49-F238E27FC236}">
                      <a16:creationId xmlns:a16="http://schemas.microsoft.com/office/drawing/2014/main" id="{5CD4F72A-3E7C-42DE-A514-7676616F4DDE}"/>
                    </a:ext>
                  </a:extLst>
                </p:cNvPr>
                <p:cNvGrpSpPr/>
                <p:nvPr/>
              </p:nvGrpSpPr>
              <p:grpSpPr>
                <a:xfrm>
                  <a:off x="0" y="1446998"/>
                  <a:ext cx="3275969" cy="646915"/>
                  <a:chOff x="0" y="1446998"/>
                  <a:chExt cx="5332882" cy="1333878"/>
                </a:xfrm>
              </p:grpSpPr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B6A9A3F9-FEEA-48AF-9CE5-71CD89659D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252556"/>
                    <a:ext cx="5332882" cy="528320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E03A7E34-7C06-4FE3-A576-2EC557DDF7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63" y="1446998"/>
                    <a:ext cx="5325633" cy="805558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</p:grp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E90B4B03-F284-4BF9-A9BB-660CF3F560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6814" y="1183451"/>
                  <a:ext cx="882341" cy="26351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4A99F269-48C9-4F10-9A39-9C08FEF34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876621"/>
                <a:ext cx="3275968" cy="306829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7F511AD2-1598-440C-997C-EA3EB8712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9155" y="887614"/>
                <a:ext cx="645836" cy="625284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B05A1E9E-F967-4A5C-9DD6-F62334AD0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127" y="880416"/>
                <a:ext cx="645836" cy="583312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C280F4BB-CAE3-4549-96F5-A4286551B472}"/>
                </a:ext>
              </a:extLst>
            </p:cNvPr>
            <p:cNvSpPr/>
            <p:nvPr/>
          </p:nvSpPr>
          <p:spPr>
            <a:xfrm>
              <a:off x="176248" y="5051894"/>
              <a:ext cx="3276598" cy="57747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23707180-CF78-46E6-984E-A158E3DC36CD}"/>
              </a:ext>
            </a:extLst>
          </p:cNvPr>
          <p:cNvGrpSpPr/>
          <p:nvPr/>
        </p:nvGrpSpPr>
        <p:grpSpPr>
          <a:xfrm>
            <a:off x="286098" y="2621556"/>
            <a:ext cx="3277865" cy="676495"/>
            <a:chOff x="174981" y="4329863"/>
            <a:chExt cx="3277865" cy="779778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7EC96A0D-AAF3-42E0-A9C7-AA68D6181402}"/>
                </a:ext>
              </a:extLst>
            </p:cNvPr>
            <p:cNvGrpSpPr/>
            <p:nvPr/>
          </p:nvGrpSpPr>
          <p:grpSpPr>
            <a:xfrm>
              <a:off x="174981" y="4329863"/>
              <a:ext cx="3277235" cy="722220"/>
              <a:chOff x="0" y="876621"/>
              <a:chExt cx="3277235" cy="1216773"/>
            </a:xfrm>
          </p:grpSpPr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E549B30-5655-4FE4-98F1-A46793141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0132" y="1029724"/>
                <a:ext cx="645836" cy="424517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5BC22FA2-EA2B-421B-8720-D5B4FE0FC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032381"/>
                <a:ext cx="652511" cy="424517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8A93EDCA-BCD1-4BC4-A05D-3C5E1752149A}"/>
                  </a:ext>
                </a:extLst>
              </p:cNvPr>
              <p:cNvGrpSpPr/>
              <p:nvPr/>
            </p:nvGrpSpPr>
            <p:grpSpPr>
              <a:xfrm>
                <a:off x="0" y="1183451"/>
                <a:ext cx="3277235" cy="909943"/>
                <a:chOff x="0" y="1183451"/>
                <a:chExt cx="3277235" cy="910462"/>
              </a:xfrm>
            </p:grpSpPr>
            <p:grpSp>
              <p:nvGrpSpPr>
                <p:cNvPr id="161" name="Gruppo 27">
                  <a:extLst>
                    <a:ext uri="{FF2B5EF4-FFF2-40B4-BE49-F238E27FC236}">
                      <a16:creationId xmlns:a16="http://schemas.microsoft.com/office/drawing/2014/main" id="{4B973EE6-7641-4260-9769-564C98508514}"/>
                    </a:ext>
                  </a:extLst>
                </p:cNvPr>
                <p:cNvGrpSpPr/>
                <p:nvPr/>
              </p:nvGrpSpPr>
              <p:grpSpPr>
                <a:xfrm>
                  <a:off x="0" y="1446998"/>
                  <a:ext cx="3277235" cy="646915"/>
                  <a:chOff x="0" y="1446998"/>
                  <a:chExt cx="5334943" cy="1333878"/>
                </a:xfrm>
              </p:grpSpPr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C2A5CD69-C5D0-4223-B65E-9C5B5E44F8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2252556"/>
                    <a:ext cx="5332882" cy="528320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0E082FBA-34D9-44EE-A1BD-BB93FE07FC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62" y="1446998"/>
                    <a:ext cx="5332881" cy="805558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CH"/>
                  </a:p>
                </p:txBody>
              </p:sp>
            </p:grp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7AE86FE2-4C19-4C22-B5A3-136BACFECD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6814" y="1183451"/>
                  <a:ext cx="882341" cy="26351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D7DF578E-AADB-4D27-84EF-057BF3407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876621"/>
                <a:ext cx="3275968" cy="306829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4F942636-4ECB-4725-B008-588548919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9155" y="887614"/>
                <a:ext cx="645836" cy="625284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F402146-51DD-4B59-9D37-581461518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127" y="880416"/>
                <a:ext cx="645836" cy="583312"/>
              </a:xfrm>
              <a:prstGeom prst="rect">
                <a:avLst/>
              </a:prstGeom>
              <a:solidFill>
                <a:srgbClr val="CCE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F35D285-3CFA-4E84-A382-F22626E8F0E8}"/>
                </a:ext>
              </a:extLst>
            </p:cNvPr>
            <p:cNvSpPr/>
            <p:nvPr/>
          </p:nvSpPr>
          <p:spPr>
            <a:xfrm>
              <a:off x="176248" y="5051894"/>
              <a:ext cx="3276598" cy="57747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C89BBBA7-36F2-4BA5-9BCA-0D3A7A426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59" y="3454883"/>
            <a:ext cx="864870" cy="148680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5E8FF689-DDD2-4E0C-806C-29BD593B9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094" y="3395508"/>
            <a:ext cx="920750" cy="61411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FACA91B1-C38D-406D-B073-768E9A09E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3379" y="3453614"/>
            <a:ext cx="864870" cy="148386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4260517A-CC8E-4978-AF8C-1AE8F5204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864" y="3395508"/>
            <a:ext cx="920750" cy="61117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69" name="Espace réservé du contenu 1">
            <a:extLst>
              <a:ext uri="{FF2B5EF4-FFF2-40B4-BE49-F238E27FC236}">
                <a16:creationId xmlns:a16="http://schemas.microsoft.com/office/drawing/2014/main" id="{08AA98DB-58D7-4484-8AB6-3C76825A8DFE}"/>
              </a:ext>
            </a:extLst>
          </p:cNvPr>
          <p:cNvSpPr txBox="1">
            <a:spLocks/>
          </p:cNvSpPr>
          <p:nvPr/>
        </p:nvSpPr>
        <p:spPr>
          <a:xfrm>
            <a:off x="3653344" y="2055133"/>
            <a:ext cx="5077596" cy="38763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3.    </a:t>
            </a:r>
            <a:r>
              <a:rPr lang="en-US" dirty="0"/>
              <a:t>Si dry etching and resist stripping</a:t>
            </a:r>
          </a:p>
        </p:txBody>
      </p:sp>
      <p:sp>
        <p:nvSpPr>
          <p:cNvPr id="170" name="Espace réservé du contenu 1">
            <a:extLst>
              <a:ext uri="{FF2B5EF4-FFF2-40B4-BE49-F238E27FC236}">
                <a16:creationId xmlns:a16="http://schemas.microsoft.com/office/drawing/2014/main" id="{D6A23DD8-987D-4F90-A03E-F91B339F136A}"/>
              </a:ext>
            </a:extLst>
          </p:cNvPr>
          <p:cNvSpPr txBox="1">
            <a:spLocks/>
          </p:cNvSpPr>
          <p:nvPr/>
        </p:nvSpPr>
        <p:spPr>
          <a:xfrm>
            <a:off x="3653344" y="2730489"/>
            <a:ext cx="5077596" cy="38763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4.    </a:t>
            </a:r>
            <a:r>
              <a:rPr lang="en-US" dirty="0"/>
              <a:t>SiO2 cladding PECVD</a:t>
            </a:r>
          </a:p>
        </p:txBody>
      </p:sp>
      <p:sp>
        <p:nvSpPr>
          <p:cNvPr id="171" name="Espace réservé du contenu 1">
            <a:extLst>
              <a:ext uri="{FF2B5EF4-FFF2-40B4-BE49-F238E27FC236}">
                <a16:creationId xmlns:a16="http://schemas.microsoft.com/office/drawing/2014/main" id="{4104F7D5-9D00-44E0-920B-916D350BE0BF}"/>
              </a:ext>
            </a:extLst>
          </p:cNvPr>
          <p:cNvSpPr txBox="1">
            <a:spLocks/>
          </p:cNvSpPr>
          <p:nvPr/>
        </p:nvSpPr>
        <p:spPr>
          <a:xfrm>
            <a:off x="3653344" y="3758183"/>
            <a:ext cx="5710056" cy="556976"/>
          </a:xfrm>
          <a:prstGeom prst="rect">
            <a:avLst/>
          </a:prstGeom>
        </p:spPr>
        <p:txBody>
          <a:bodyPr vert="horz" lIns="18000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/>
              <a:t>MMA/PMMA resist double layer spin coating, exposure and development</a:t>
            </a:r>
          </a:p>
        </p:txBody>
      </p:sp>
      <p:sp>
        <p:nvSpPr>
          <p:cNvPr id="172" name="Espace réservé du contenu 1">
            <a:extLst>
              <a:ext uri="{FF2B5EF4-FFF2-40B4-BE49-F238E27FC236}">
                <a16:creationId xmlns:a16="http://schemas.microsoft.com/office/drawing/2014/main" id="{35DCE74F-B14B-4EE4-8EF6-9D75439FD64E}"/>
              </a:ext>
            </a:extLst>
          </p:cNvPr>
          <p:cNvSpPr txBox="1">
            <a:spLocks/>
          </p:cNvSpPr>
          <p:nvPr/>
        </p:nvSpPr>
        <p:spPr>
          <a:xfrm>
            <a:off x="3653344" y="4567795"/>
            <a:ext cx="5378114" cy="550663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dirty="0">
                <a:solidFill>
                  <a:srgbClr val="C00000"/>
                </a:solidFill>
              </a:rPr>
              <a:t>6.</a:t>
            </a:r>
            <a:r>
              <a:rPr lang="en-US" dirty="0"/>
              <a:t>    Heaters (</a:t>
            </a:r>
            <a:r>
              <a:rPr lang="en-US" dirty="0" err="1"/>
              <a:t>Ti</a:t>
            </a:r>
            <a:r>
              <a:rPr lang="en-US" dirty="0"/>
              <a:t>-Au) deposition and lift-off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70EE65-1B63-49EA-8757-140AA2CF9BEA}"/>
              </a:ext>
            </a:extLst>
          </p:cNvPr>
          <p:cNvSpPr/>
          <p:nvPr/>
        </p:nvSpPr>
        <p:spPr>
          <a:xfrm>
            <a:off x="225490" y="576264"/>
            <a:ext cx="3437310" cy="618869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FB9E663-CB4B-47E3-8408-59ECBE4600BD}"/>
              </a:ext>
            </a:extLst>
          </p:cNvPr>
          <p:cNvSpPr/>
          <p:nvPr/>
        </p:nvSpPr>
        <p:spPr>
          <a:xfrm>
            <a:off x="225490" y="1195587"/>
            <a:ext cx="3437310" cy="748945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1BB65C1-92E8-405C-B17D-9F1D7BABB254}"/>
              </a:ext>
            </a:extLst>
          </p:cNvPr>
          <p:cNvSpPr/>
          <p:nvPr/>
        </p:nvSpPr>
        <p:spPr>
          <a:xfrm>
            <a:off x="225490" y="1942804"/>
            <a:ext cx="3437310" cy="604413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CBD9692-D7F6-47DC-9B53-97DFC1C537B0}"/>
              </a:ext>
            </a:extLst>
          </p:cNvPr>
          <p:cNvSpPr/>
          <p:nvPr/>
        </p:nvSpPr>
        <p:spPr>
          <a:xfrm>
            <a:off x="225490" y="2546085"/>
            <a:ext cx="3437310" cy="791924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8033CA3-C209-400E-AE5C-9F838EC7FC35}"/>
              </a:ext>
            </a:extLst>
          </p:cNvPr>
          <p:cNvSpPr/>
          <p:nvPr/>
        </p:nvSpPr>
        <p:spPr>
          <a:xfrm>
            <a:off x="225490" y="3339489"/>
            <a:ext cx="3437310" cy="972934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1F4C9C6-CB95-42D4-BC75-185EE8DD1F61}"/>
              </a:ext>
            </a:extLst>
          </p:cNvPr>
          <p:cNvSpPr/>
          <p:nvPr/>
        </p:nvSpPr>
        <p:spPr>
          <a:xfrm>
            <a:off x="225490" y="4310153"/>
            <a:ext cx="3437310" cy="820438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355C7ED-57CE-482B-92DD-E1666B8C7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98" y="286954"/>
            <a:ext cx="333544" cy="19647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173947B-25C0-41C6-A8F9-20662925D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8320" y="283305"/>
            <a:ext cx="333544" cy="19647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803EFD6-9516-4ECF-9337-A4C5AFC30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874" y="283305"/>
            <a:ext cx="333544" cy="19647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AC29DB3-111E-424A-AFE9-31F397CE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7459" y="281969"/>
            <a:ext cx="333544" cy="196472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29E1391-FBD1-4804-8A76-27BABDE59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042" y="281969"/>
            <a:ext cx="333544" cy="196472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2165731-0AFE-4433-B6B2-CACFE1B9F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976" y="281969"/>
            <a:ext cx="333544" cy="19647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6BF1BA37-148A-4E19-AEC3-64B0F78FB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910" y="283305"/>
            <a:ext cx="333544" cy="196472"/>
          </a:xfrm>
          <a:prstGeom prst="rect">
            <a:avLst/>
          </a:prstGeom>
          <a:solidFill>
            <a:srgbClr val="F7B50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H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DCFBB3B-6307-431F-8DF9-E98BC3D7C42A}"/>
              </a:ext>
            </a:extLst>
          </p:cNvPr>
          <p:cNvSpPr txBox="1"/>
          <p:nvPr/>
        </p:nvSpPr>
        <p:spPr>
          <a:xfrm>
            <a:off x="5239505" y="17627"/>
            <a:ext cx="47354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Si</a:t>
            </a:r>
            <a:endParaRPr lang="en-CH" sz="1400" b="1" dirty="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B62B658-ED19-4825-8317-EBF19B1626CE}"/>
              </a:ext>
            </a:extLst>
          </p:cNvPr>
          <p:cNvSpPr txBox="1"/>
          <p:nvPr/>
        </p:nvSpPr>
        <p:spPr>
          <a:xfrm>
            <a:off x="5639578" y="436460"/>
            <a:ext cx="695791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SiO2</a:t>
            </a:r>
            <a:endParaRPr lang="en-CH" sz="1400" b="1" dirty="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91DF163B-1752-4FD1-AD7B-8992522C6311}"/>
              </a:ext>
            </a:extLst>
          </p:cNvPr>
          <p:cNvSpPr txBox="1"/>
          <p:nvPr/>
        </p:nvSpPr>
        <p:spPr>
          <a:xfrm>
            <a:off x="6148147" y="19252"/>
            <a:ext cx="543389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ZEP</a:t>
            </a:r>
            <a:endParaRPr lang="en-CH" sz="1400" b="1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93C24444-3A9B-4EB0-B4AC-6424F34E2D67}"/>
              </a:ext>
            </a:extLst>
          </p:cNvPr>
          <p:cNvSpPr txBox="1"/>
          <p:nvPr/>
        </p:nvSpPr>
        <p:spPr>
          <a:xfrm>
            <a:off x="6576568" y="436460"/>
            <a:ext cx="614898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MMA</a:t>
            </a:r>
            <a:endParaRPr lang="en-CH" sz="1400" b="1" dirty="0"/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A421901-7E32-484A-8B64-2178E531FCA4}"/>
              </a:ext>
            </a:extLst>
          </p:cNvPr>
          <p:cNvSpPr txBox="1"/>
          <p:nvPr/>
        </p:nvSpPr>
        <p:spPr>
          <a:xfrm>
            <a:off x="6991939" y="19171"/>
            <a:ext cx="756927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PMMA</a:t>
            </a:r>
            <a:endParaRPr lang="en-CH" sz="1400" b="1" dirty="0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53CEF8B-43A5-4241-96DE-3BFF151AFF9D}"/>
              </a:ext>
            </a:extLst>
          </p:cNvPr>
          <p:cNvSpPr txBox="1"/>
          <p:nvPr/>
        </p:nvSpPr>
        <p:spPr>
          <a:xfrm>
            <a:off x="7678370" y="444165"/>
            <a:ext cx="47354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Ti</a:t>
            </a:r>
            <a:endParaRPr lang="en-CH" sz="1400" b="1" dirty="0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71B7E61F-CBF1-407F-A560-1BD1D7BDF84B}"/>
              </a:ext>
            </a:extLst>
          </p:cNvPr>
          <p:cNvSpPr txBox="1"/>
          <p:nvPr/>
        </p:nvSpPr>
        <p:spPr>
          <a:xfrm>
            <a:off x="8104022" y="20656"/>
            <a:ext cx="47354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Au</a:t>
            </a:r>
            <a:endParaRPr lang="en-CH" sz="1400" b="1" dirty="0"/>
          </a:p>
        </p:txBody>
      </p:sp>
    </p:spTree>
    <p:extLst>
      <p:ext uri="{BB962C8B-B14F-4D97-AF65-F5344CB8AC3E}">
        <p14:creationId xmlns:p14="http://schemas.microsoft.com/office/powerpoint/2010/main" val="108516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19" grpId="0"/>
      <p:bldP spid="165" grpId="0" animBg="1"/>
      <p:bldP spid="166" grpId="0" animBg="1"/>
      <p:bldP spid="167" grpId="0" animBg="1"/>
      <p:bldP spid="168" grpId="0" animBg="1"/>
      <p:bldP spid="171" grpId="0"/>
      <p:bldP spid="172" grpId="0"/>
      <p:bldP spid="92" grpId="0" animBg="1"/>
      <p:bldP spid="93" grpId="0" animBg="1"/>
      <p:bldP spid="134" grpId="0" animBg="1"/>
      <p:bldP spid="137" grpId="0" animBg="1"/>
      <p:bldP spid="138" grpId="0" animBg="1"/>
      <p:bldP spid="150" grpId="0" animBg="1"/>
      <p:bldP spid="184" grpId="0"/>
      <p:bldP spid="185" grpId="0"/>
      <p:bldP spid="186" grpId="0"/>
      <p:bldP spid="1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D60E7A-A271-44B1-B0DA-8D25C893B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74" b="15086"/>
          <a:stretch/>
        </p:blipFill>
        <p:spPr>
          <a:xfrm>
            <a:off x="703385" y="709236"/>
            <a:ext cx="3425483" cy="2110793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Fabrication process flow: final results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14</a:t>
            </a:fld>
            <a:endParaRPr lang="fr-FR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CC67B8-3D7A-4C64-BA20-2A6F0D41F8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26" r="1974" b="10173"/>
          <a:stretch/>
        </p:blipFill>
        <p:spPr>
          <a:xfrm>
            <a:off x="5128748" y="3034203"/>
            <a:ext cx="3168748" cy="2109298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27560449-679E-455C-9531-C0D8334FD5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92" t="12662" r="6385" b="11432"/>
          <a:stretch/>
        </p:blipFill>
        <p:spPr>
          <a:xfrm>
            <a:off x="838310" y="3034203"/>
            <a:ext cx="3168748" cy="210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2E142-067F-4528-8A1C-FBA7B0EAF9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246"/>
          <a:stretch/>
        </p:blipFill>
        <p:spPr>
          <a:xfrm>
            <a:off x="5128748" y="714025"/>
            <a:ext cx="3168748" cy="2109298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154ED57-10DD-4E0E-9F62-162E54F664F1}"/>
              </a:ext>
            </a:extLst>
          </p:cNvPr>
          <p:cNvSpPr/>
          <p:nvPr/>
        </p:nvSpPr>
        <p:spPr>
          <a:xfrm>
            <a:off x="5226843" y="928688"/>
            <a:ext cx="2493169" cy="1733550"/>
          </a:xfrm>
          <a:custGeom>
            <a:avLst/>
            <a:gdLst>
              <a:gd name="connsiteX0" fmla="*/ 0 w 2476500"/>
              <a:gd name="connsiteY0" fmla="*/ 171450 h 1733550"/>
              <a:gd name="connsiteX1" fmla="*/ 228600 w 2476500"/>
              <a:gd name="connsiteY1" fmla="*/ 597693 h 1733550"/>
              <a:gd name="connsiteX2" fmla="*/ 540544 w 2476500"/>
              <a:gd name="connsiteY2" fmla="*/ 759618 h 1733550"/>
              <a:gd name="connsiteX3" fmla="*/ 1012031 w 2476500"/>
              <a:gd name="connsiteY3" fmla="*/ 1652587 h 1733550"/>
              <a:gd name="connsiteX4" fmla="*/ 1062037 w 2476500"/>
              <a:gd name="connsiteY4" fmla="*/ 1697831 h 1733550"/>
              <a:gd name="connsiteX5" fmla="*/ 1116806 w 2476500"/>
              <a:gd name="connsiteY5" fmla="*/ 1726406 h 1733550"/>
              <a:gd name="connsiteX6" fmla="*/ 1169194 w 2476500"/>
              <a:gd name="connsiteY6" fmla="*/ 1733550 h 1733550"/>
              <a:gd name="connsiteX7" fmla="*/ 1240631 w 2476500"/>
              <a:gd name="connsiteY7" fmla="*/ 1721643 h 1733550"/>
              <a:gd name="connsiteX8" fmla="*/ 2450306 w 2476500"/>
              <a:gd name="connsiteY8" fmla="*/ 1259681 h 1733550"/>
              <a:gd name="connsiteX9" fmla="*/ 2476500 w 2476500"/>
              <a:gd name="connsiteY9" fmla="*/ 1221581 h 1733550"/>
              <a:gd name="connsiteX10" fmla="*/ 2469356 w 2476500"/>
              <a:gd name="connsiteY10" fmla="*/ 1185862 h 1733550"/>
              <a:gd name="connsiteX11" fmla="*/ 2450306 w 2476500"/>
              <a:gd name="connsiteY11" fmla="*/ 1162050 h 1733550"/>
              <a:gd name="connsiteX12" fmla="*/ 2409825 w 2476500"/>
              <a:gd name="connsiteY12" fmla="*/ 1140618 h 1733550"/>
              <a:gd name="connsiteX13" fmla="*/ 2440781 w 2476500"/>
              <a:gd name="connsiteY13" fmla="*/ 1188243 h 1733550"/>
              <a:gd name="connsiteX14" fmla="*/ 2436019 w 2476500"/>
              <a:gd name="connsiteY14" fmla="*/ 1223962 h 1733550"/>
              <a:gd name="connsiteX15" fmla="*/ 1219200 w 2476500"/>
              <a:gd name="connsiteY15" fmla="*/ 1690687 h 1733550"/>
              <a:gd name="connsiteX16" fmla="*/ 1195387 w 2476500"/>
              <a:gd name="connsiteY16" fmla="*/ 1683543 h 1733550"/>
              <a:gd name="connsiteX17" fmla="*/ 1159669 w 2476500"/>
              <a:gd name="connsiteY17" fmla="*/ 1676400 h 1733550"/>
              <a:gd name="connsiteX18" fmla="*/ 1123950 w 2476500"/>
              <a:gd name="connsiteY18" fmla="*/ 1652587 h 1733550"/>
              <a:gd name="connsiteX19" fmla="*/ 623887 w 2476500"/>
              <a:gd name="connsiteY19" fmla="*/ 719137 h 1733550"/>
              <a:gd name="connsiteX20" fmla="*/ 692944 w 2476500"/>
              <a:gd name="connsiteY20" fmla="*/ 416718 h 1733550"/>
              <a:gd name="connsiteX21" fmla="*/ 466725 w 2476500"/>
              <a:gd name="connsiteY21" fmla="*/ 0 h 1733550"/>
              <a:gd name="connsiteX22" fmla="*/ 0 w 2476500"/>
              <a:gd name="connsiteY22" fmla="*/ 1714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76500" h="1733550">
                <a:moveTo>
                  <a:pt x="0" y="171450"/>
                </a:moveTo>
                <a:lnTo>
                  <a:pt x="228600" y="597693"/>
                </a:lnTo>
                <a:lnTo>
                  <a:pt x="540544" y="759618"/>
                </a:lnTo>
                <a:lnTo>
                  <a:pt x="1012031" y="1652587"/>
                </a:lnTo>
                <a:lnTo>
                  <a:pt x="1062037" y="1697831"/>
                </a:lnTo>
                <a:lnTo>
                  <a:pt x="1116806" y="1726406"/>
                </a:lnTo>
                <a:lnTo>
                  <a:pt x="1169194" y="1733550"/>
                </a:lnTo>
                <a:lnTo>
                  <a:pt x="1240631" y="1721643"/>
                </a:lnTo>
                <a:lnTo>
                  <a:pt x="2450306" y="1259681"/>
                </a:lnTo>
                <a:lnTo>
                  <a:pt x="2476500" y="1221581"/>
                </a:lnTo>
                <a:lnTo>
                  <a:pt x="2469356" y="1185862"/>
                </a:lnTo>
                <a:lnTo>
                  <a:pt x="2450306" y="1162050"/>
                </a:lnTo>
                <a:lnTo>
                  <a:pt x="2409825" y="1140618"/>
                </a:lnTo>
                <a:lnTo>
                  <a:pt x="2440781" y="1188243"/>
                </a:lnTo>
                <a:lnTo>
                  <a:pt x="2436019" y="1223962"/>
                </a:lnTo>
                <a:lnTo>
                  <a:pt x="1219200" y="1690687"/>
                </a:lnTo>
                <a:lnTo>
                  <a:pt x="1195387" y="1683543"/>
                </a:lnTo>
                <a:lnTo>
                  <a:pt x="1159669" y="1676400"/>
                </a:lnTo>
                <a:lnTo>
                  <a:pt x="1123950" y="1652587"/>
                </a:lnTo>
                <a:lnTo>
                  <a:pt x="623887" y="719137"/>
                </a:lnTo>
                <a:lnTo>
                  <a:pt x="692944" y="416718"/>
                </a:lnTo>
                <a:lnTo>
                  <a:pt x="466725" y="0"/>
                </a:lnTo>
                <a:lnTo>
                  <a:pt x="0" y="171450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F771FE-5777-4B9F-AD08-32E971A36439}"/>
              </a:ext>
            </a:extLst>
          </p:cNvPr>
          <p:cNvSpPr/>
          <p:nvPr/>
        </p:nvSpPr>
        <p:spPr>
          <a:xfrm>
            <a:off x="5786438" y="719138"/>
            <a:ext cx="1754981" cy="1335881"/>
          </a:xfrm>
          <a:custGeom>
            <a:avLst/>
            <a:gdLst>
              <a:gd name="connsiteX0" fmla="*/ 0 w 1754981"/>
              <a:gd name="connsiteY0" fmla="*/ 176212 h 1335881"/>
              <a:gd name="connsiteX1" fmla="*/ 228600 w 1754981"/>
              <a:gd name="connsiteY1" fmla="*/ 597693 h 1335881"/>
              <a:gd name="connsiteX2" fmla="*/ 535781 w 1754981"/>
              <a:gd name="connsiteY2" fmla="*/ 752475 h 1335881"/>
              <a:gd name="connsiteX3" fmla="*/ 809625 w 1754981"/>
              <a:gd name="connsiteY3" fmla="*/ 1266825 h 1335881"/>
              <a:gd name="connsiteX4" fmla="*/ 852487 w 1754981"/>
              <a:gd name="connsiteY4" fmla="*/ 1304925 h 1335881"/>
              <a:gd name="connsiteX5" fmla="*/ 904875 w 1754981"/>
              <a:gd name="connsiteY5" fmla="*/ 1328737 h 1335881"/>
              <a:gd name="connsiteX6" fmla="*/ 952500 w 1754981"/>
              <a:gd name="connsiteY6" fmla="*/ 1335881 h 1335881"/>
              <a:gd name="connsiteX7" fmla="*/ 995362 w 1754981"/>
              <a:gd name="connsiteY7" fmla="*/ 1335881 h 1335881"/>
              <a:gd name="connsiteX8" fmla="*/ 1669256 w 1754981"/>
              <a:gd name="connsiteY8" fmla="*/ 1083468 h 1335881"/>
              <a:gd name="connsiteX9" fmla="*/ 1712118 w 1754981"/>
              <a:gd name="connsiteY9" fmla="*/ 1090612 h 1335881"/>
              <a:gd name="connsiteX10" fmla="*/ 1745456 w 1754981"/>
              <a:gd name="connsiteY10" fmla="*/ 1133475 h 1335881"/>
              <a:gd name="connsiteX11" fmla="*/ 1724025 w 1754981"/>
              <a:gd name="connsiteY11" fmla="*/ 1181100 h 1335881"/>
              <a:gd name="connsiteX12" fmla="*/ 1754981 w 1754981"/>
              <a:gd name="connsiteY12" fmla="*/ 1133475 h 1335881"/>
              <a:gd name="connsiteX13" fmla="*/ 1752600 w 1754981"/>
              <a:gd name="connsiteY13" fmla="*/ 1107281 h 1335881"/>
              <a:gd name="connsiteX14" fmla="*/ 1735931 w 1754981"/>
              <a:gd name="connsiteY14" fmla="*/ 1083468 h 1335881"/>
              <a:gd name="connsiteX15" fmla="*/ 1700212 w 1754981"/>
              <a:gd name="connsiteY15" fmla="*/ 1062037 h 1335881"/>
              <a:gd name="connsiteX16" fmla="*/ 1669256 w 1754981"/>
              <a:gd name="connsiteY16" fmla="*/ 1052512 h 1335881"/>
              <a:gd name="connsiteX17" fmla="*/ 1640681 w 1754981"/>
              <a:gd name="connsiteY17" fmla="*/ 1057275 h 1335881"/>
              <a:gd name="connsiteX18" fmla="*/ 1004887 w 1754981"/>
              <a:gd name="connsiteY18" fmla="*/ 1295400 h 1335881"/>
              <a:gd name="connsiteX19" fmla="*/ 973931 w 1754981"/>
              <a:gd name="connsiteY19" fmla="*/ 1290637 h 1335881"/>
              <a:gd name="connsiteX20" fmla="*/ 940593 w 1754981"/>
              <a:gd name="connsiteY20" fmla="*/ 1276350 h 1335881"/>
              <a:gd name="connsiteX21" fmla="*/ 907256 w 1754981"/>
              <a:gd name="connsiteY21" fmla="*/ 1250156 h 1335881"/>
              <a:gd name="connsiteX22" fmla="*/ 628650 w 1754981"/>
              <a:gd name="connsiteY22" fmla="*/ 721518 h 1335881"/>
              <a:gd name="connsiteX23" fmla="*/ 690562 w 1754981"/>
              <a:gd name="connsiteY23" fmla="*/ 431006 h 1335881"/>
              <a:gd name="connsiteX24" fmla="*/ 461962 w 1754981"/>
              <a:gd name="connsiteY24" fmla="*/ 0 h 1335881"/>
              <a:gd name="connsiteX25" fmla="*/ 0 w 1754981"/>
              <a:gd name="connsiteY25" fmla="*/ 176212 h 1335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54981" h="1335881">
                <a:moveTo>
                  <a:pt x="0" y="176212"/>
                </a:moveTo>
                <a:lnTo>
                  <a:pt x="228600" y="597693"/>
                </a:lnTo>
                <a:lnTo>
                  <a:pt x="535781" y="752475"/>
                </a:lnTo>
                <a:lnTo>
                  <a:pt x="809625" y="1266825"/>
                </a:lnTo>
                <a:lnTo>
                  <a:pt x="852487" y="1304925"/>
                </a:lnTo>
                <a:lnTo>
                  <a:pt x="904875" y="1328737"/>
                </a:lnTo>
                <a:lnTo>
                  <a:pt x="952500" y="1335881"/>
                </a:lnTo>
                <a:lnTo>
                  <a:pt x="995362" y="1335881"/>
                </a:lnTo>
                <a:lnTo>
                  <a:pt x="1669256" y="1083468"/>
                </a:lnTo>
                <a:lnTo>
                  <a:pt x="1712118" y="1090612"/>
                </a:lnTo>
                <a:lnTo>
                  <a:pt x="1745456" y="1133475"/>
                </a:lnTo>
                <a:lnTo>
                  <a:pt x="1724025" y="1181100"/>
                </a:lnTo>
                <a:lnTo>
                  <a:pt x="1754981" y="1133475"/>
                </a:lnTo>
                <a:lnTo>
                  <a:pt x="1752600" y="1107281"/>
                </a:lnTo>
                <a:lnTo>
                  <a:pt x="1735931" y="1083468"/>
                </a:lnTo>
                <a:lnTo>
                  <a:pt x="1700212" y="1062037"/>
                </a:lnTo>
                <a:lnTo>
                  <a:pt x="1669256" y="1052512"/>
                </a:lnTo>
                <a:lnTo>
                  <a:pt x="1640681" y="1057275"/>
                </a:lnTo>
                <a:lnTo>
                  <a:pt x="1004887" y="1295400"/>
                </a:lnTo>
                <a:lnTo>
                  <a:pt x="973931" y="1290637"/>
                </a:lnTo>
                <a:lnTo>
                  <a:pt x="940593" y="1276350"/>
                </a:lnTo>
                <a:lnTo>
                  <a:pt x="907256" y="1250156"/>
                </a:lnTo>
                <a:lnTo>
                  <a:pt x="628650" y="721518"/>
                </a:lnTo>
                <a:lnTo>
                  <a:pt x="690562" y="431006"/>
                </a:lnTo>
                <a:lnTo>
                  <a:pt x="461962" y="0"/>
                </a:lnTo>
                <a:lnTo>
                  <a:pt x="0" y="176212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8C4385-DB9C-4000-9577-40CF72760877}"/>
              </a:ext>
            </a:extLst>
          </p:cNvPr>
          <p:cNvSpPr/>
          <p:nvPr/>
        </p:nvSpPr>
        <p:spPr>
          <a:xfrm>
            <a:off x="1328921" y="2136302"/>
            <a:ext cx="307374" cy="23695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5E1C73-A31D-4D74-B4D6-EAEBDC55EAA0}"/>
              </a:ext>
            </a:extLst>
          </p:cNvPr>
          <p:cNvCxnSpPr>
            <a:cxnSpLocks/>
          </p:cNvCxnSpPr>
          <p:nvPr/>
        </p:nvCxnSpPr>
        <p:spPr>
          <a:xfrm flipV="1">
            <a:off x="846504" y="2373258"/>
            <a:ext cx="482417" cy="66094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BD0389-0150-4151-904F-270A45BFE556}"/>
              </a:ext>
            </a:extLst>
          </p:cNvPr>
          <p:cNvCxnSpPr>
            <a:cxnSpLocks/>
          </p:cNvCxnSpPr>
          <p:nvPr/>
        </p:nvCxnSpPr>
        <p:spPr>
          <a:xfrm>
            <a:off x="1636295" y="2373258"/>
            <a:ext cx="2370763" cy="66094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1740D8-1AA6-475D-8384-8E98F375E411}"/>
              </a:ext>
            </a:extLst>
          </p:cNvPr>
          <p:cNvCxnSpPr>
            <a:cxnSpLocks/>
          </p:cNvCxnSpPr>
          <p:nvPr/>
        </p:nvCxnSpPr>
        <p:spPr>
          <a:xfrm>
            <a:off x="7619195" y="2707801"/>
            <a:ext cx="39847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5816DD45-41C0-46FD-A3FA-1F6551E1CBD6}"/>
              </a:ext>
            </a:extLst>
          </p:cNvPr>
          <p:cNvSpPr>
            <a:spLocks noGrp="1"/>
          </p:cNvSpPr>
          <p:nvPr/>
        </p:nvSpPr>
        <p:spPr>
          <a:xfrm>
            <a:off x="7417530" y="2399451"/>
            <a:ext cx="879966" cy="51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100 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B76BDD-018C-4D89-8B37-6768D7D87E4E}"/>
              </a:ext>
            </a:extLst>
          </p:cNvPr>
          <p:cNvSpPr/>
          <p:nvPr/>
        </p:nvSpPr>
        <p:spPr>
          <a:xfrm>
            <a:off x="7462430" y="1972794"/>
            <a:ext cx="307374" cy="23695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155713-44A3-4EF4-864B-AD16DDBFE57B}"/>
              </a:ext>
            </a:extLst>
          </p:cNvPr>
          <p:cNvCxnSpPr>
            <a:cxnSpLocks/>
          </p:cNvCxnSpPr>
          <p:nvPr/>
        </p:nvCxnSpPr>
        <p:spPr>
          <a:xfrm flipV="1">
            <a:off x="5128748" y="2209750"/>
            <a:ext cx="2333682" cy="8244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D48CCB-6FAF-4C4B-92E3-CE3B22399B1C}"/>
              </a:ext>
            </a:extLst>
          </p:cNvPr>
          <p:cNvCxnSpPr>
            <a:cxnSpLocks/>
          </p:cNvCxnSpPr>
          <p:nvPr/>
        </p:nvCxnSpPr>
        <p:spPr>
          <a:xfrm>
            <a:off x="7769804" y="2209750"/>
            <a:ext cx="527692" cy="82445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C391A0C6-19C2-426A-8338-C121DE46353E}"/>
              </a:ext>
            </a:extLst>
          </p:cNvPr>
          <p:cNvSpPr>
            <a:spLocks noGrp="1"/>
          </p:cNvSpPr>
          <p:nvPr/>
        </p:nvSpPr>
        <p:spPr>
          <a:xfrm>
            <a:off x="7106649" y="1365374"/>
            <a:ext cx="711562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D19BCE01-9823-495C-BF55-A01DB2EB0BE2}"/>
              </a:ext>
            </a:extLst>
          </p:cNvPr>
          <p:cNvSpPr>
            <a:spLocks noGrp="1"/>
          </p:cNvSpPr>
          <p:nvPr/>
        </p:nvSpPr>
        <p:spPr>
          <a:xfrm>
            <a:off x="5367518" y="1141754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Au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33" name="Segnaposto contenuto 2">
            <a:extLst>
              <a:ext uri="{FF2B5EF4-FFF2-40B4-BE49-F238E27FC236}">
                <a16:creationId xmlns:a16="http://schemas.microsoft.com/office/drawing/2014/main" id="{C1451574-A18E-41B6-8EE1-001CA341F308}"/>
              </a:ext>
            </a:extLst>
          </p:cNvPr>
          <p:cNvSpPr>
            <a:spLocks noGrp="1"/>
          </p:cNvSpPr>
          <p:nvPr/>
        </p:nvSpPr>
        <p:spPr>
          <a:xfrm>
            <a:off x="5736646" y="4789294"/>
            <a:ext cx="711562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34" name="Segnaposto contenuto 2">
            <a:extLst>
              <a:ext uri="{FF2B5EF4-FFF2-40B4-BE49-F238E27FC236}">
                <a16:creationId xmlns:a16="http://schemas.microsoft.com/office/drawing/2014/main" id="{D3C34C22-8212-47E7-AFA5-29BB0FE6ED93}"/>
              </a:ext>
            </a:extLst>
          </p:cNvPr>
          <p:cNvSpPr>
            <a:spLocks noGrp="1"/>
          </p:cNvSpPr>
          <p:nvPr/>
        </p:nvSpPr>
        <p:spPr>
          <a:xfrm>
            <a:off x="5786438" y="3693965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Au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4ECCD2F-A389-4618-BA73-241EC815D3A0}"/>
              </a:ext>
            </a:extLst>
          </p:cNvPr>
          <p:cNvCxnSpPr>
            <a:cxnSpLocks/>
          </p:cNvCxnSpPr>
          <p:nvPr/>
        </p:nvCxnSpPr>
        <p:spPr>
          <a:xfrm>
            <a:off x="7658197" y="5033316"/>
            <a:ext cx="39847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egnaposto contenuto 2">
            <a:extLst>
              <a:ext uri="{FF2B5EF4-FFF2-40B4-BE49-F238E27FC236}">
                <a16:creationId xmlns:a16="http://schemas.microsoft.com/office/drawing/2014/main" id="{960E0D57-0A0E-480B-9735-D6CC70F7F7F4}"/>
              </a:ext>
            </a:extLst>
          </p:cNvPr>
          <p:cNvSpPr>
            <a:spLocks noGrp="1"/>
          </p:cNvSpPr>
          <p:nvPr/>
        </p:nvSpPr>
        <p:spPr>
          <a:xfrm>
            <a:off x="7456532" y="4724966"/>
            <a:ext cx="879966" cy="51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500 n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B3F75407-E1AD-4D9C-9EA7-5FB1E96F4AC8}"/>
              </a:ext>
            </a:extLst>
          </p:cNvPr>
          <p:cNvSpPr>
            <a:spLocks noGrp="1"/>
          </p:cNvSpPr>
          <p:nvPr/>
        </p:nvSpPr>
        <p:spPr>
          <a:xfrm>
            <a:off x="1087712" y="4384543"/>
            <a:ext cx="711562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38" name="Segnaposto contenuto 2">
            <a:extLst>
              <a:ext uri="{FF2B5EF4-FFF2-40B4-BE49-F238E27FC236}">
                <a16:creationId xmlns:a16="http://schemas.microsoft.com/office/drawing/2014/main" id="{46AA4BDF-2A21-4358-9748-86D5E41D126E}"/>
              </a:ext>
            </a:extLst>
          </p:cNvPr>
          <p:cNvSpPr>
            <a:spLocks noGrp="1"/>
          </p:cNvSpPr>
          <p:nvPr/>
        </p:nvSpPr>
        <p:spPr>
          <a:xfrm>
            <a:off x="2858652" y="3248377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Au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0253DB6-584B-43C3-B7BA-29B72A0D119E}"/>
              </a:ext>
            </a:extLst>
          </p:cNvPr>
          <p:cNvCxnSpPr>
            <a:cxnSpLocks/>
          </p:cNvCxnSpPr>
          <p:nvPr/>
        </p:nvCxnSpPr>
        <p:spPr>
          <a:xfrm>
            <a:off x="3358590" y="5033316"/>
            <a:ext cx="39847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9FACD408-2DBF-4CD9-842B-94E125BCFFE4}"/>
              </a:ext>
            </a:extLst>
          </p:cNvPr>
          <p:cNvSpPr>
            <a:spLocks noGrp="1"/>
          </p:cNvSpPr>
          <p:nvPr/>
        </p:nvSpPr>
        <p:spPr>
          <a:xfrm>
            <a:off x="3156925" y="4724966"/>
            <a:ext cx="879966" cy="519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500 n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F0D8BC3-8782-4838-AEC6-49E826C213EC}"/>
              </a:ext>
            </a:extLst>
          </p:cNvPr>
          <p:cNvCxnSpPr>
            <a:cxnSpLocks/>
          </p:cNvCxnSpPr>
          <p:nvPr/>
        </p:nvCxnSpPr>
        <p:spPr>
          <a:xfrm flipV="1">
            <a:off x="2422684" y="3373380"/>
            <a:ext cx="487976" cy="18574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F97B62D-49AB-46DD-81BA-3C702224986A}"/>
              </a:ext>
            </a:extLst>
          </p:cNvPr>
          <p:cNvCxnSpPr/>
          <p:nvPr/>
        </p:nvCxnSpPr>
        <p:spPr>
          <a:xfrm>
            <a:off x="1344195" y="2659568"/>
            <a:ext cx="5842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92AB548-4E11-4F67-A28F-79AD7059EA33}"/>
              </a:ext>
            </a:extLst>
          </p:cNvPr>
          <p:cNvCxnSpPr/>
          <p:nvPr/>
        </p:nvCxnSpPr>
        <p:spPr>
          <a:xfrm>
            <a:off x="3012708" y="922300"/>
            <a:ext cx="5842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754AF49-7183-40E7-8C4E-04CA1D95FB0D}"/>
              </a:ext>
            </a:extLst>
          </p:cNvPr>
          <p:cNvCxnSpPr/>
          <p:nvPr/>
        </p:nvCxnSpPr>
        <p:spPr>
          <a:xfrm>
            <a:off x="3012708" y="1224681"/>
            <a:ext cx="5842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egnaposto contenuto 2">
            <a:extLst>
              <a:ext uri="{FF2B5EF4-FFF2-40B4-BE49-F238E27FC236}">
                <a16:creationId xmlns:a16="http://schemas.microsoft.com/office/drawing/2014/main" id="{11138F87-FABC-4445-A601-9799ABC04C64}"/>
              </a:ext>
            </a:extLst>
          </p:cNvPr>
          <p:cNvSpPr>
            <a:spLocks noGrp="1"/>
          </p:cNvSpPr>
          <p:nvPr/>
        </p:nvSpPr>
        <p:spPr>
          <a:xfrm>
            <a:off x="818517" y="697165"/>
            <a:ext cx="975550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Heater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47" name="Segnaposto contenuto 2">
            <a:extLst>
              <a:ext uri="{FF2B5EF4-FFF2-40B4-BE49-F238E27FC236}">
                <a16:creationId xmlns:a16="http://schemas.microsoft.com/office/drawing/2014/main" id="{3D62B22D-B91D-4F39-8EA1-FE3F654C8D4D}"/>
              </a:ext>
            </a:extLst>
          </p:cNvPr>
          <p:cNvSpPr>
            <a:spLocks noGrp="1"/>
          </p:cNvSpPr>
          <p:nvPr/>
        </p:nvSpPr>
        <p:spPr>
          <a:xfrm>
            <a:off x="2195890" y="1814493"/>
            <a:ext cx="975550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MZI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48" name="Segnaposto contenuto 2">
            <a:extLst>
              <a:ext uri="{FF2B5EF4-FFF2-40B4-BE49-F238E27FC236}">
                <a16:creationId xmlns:a16="http://schemas.microsoft.com/office/drawing/2014/main" id="{D0B09DA1-2507-49E5-B208-F882238ECC55}"/>
              </a:ext>
            </a:extLst>
          </p:cNvPr>
          <p:cNvSpPr>
            <a:spLocks noGrp="1"/>
          </p:cNvSpPr>
          <p:nvPr/>
        </p:nvSpPr>
        <p:spPr>
          <a:xfrm>
            <a:off x="3027289" y="1594321"/>
            <a:ext cx="1139238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X-coupler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E3B5137-84B1-4CC0-B0A1-54A66A84B84F}"/>
              </a:ext>
            </a:extLst>
          </p:cNvPr>
          <p:cNvCxnSpPr>
            <a:cxnSpLocks/>
          </p:cNvCxnSpPr>
          <p:nvPr/>
        </p:nvCxnSpPr>
        <p:spPr>
          <a:xfrm>
            <a:off x="2524732" y="1476337"/>
            <a:ext cx="563126" cy="237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egnaposto contenuto 2">
            <a:extLst>
              <a:ext uri="{FF2B5EF4-FFF2-40B4-BE49-F238E27FC236}">
                <a16:creationId xmlns:a16="http://schemas.microsoft.com/office/drawing/2014/main" id="{5B5D5740-16C2-41D0-B8A1-858FBBA4CBD0}"/>
              </a:ext>
            </a:extLst>
          </p:cNvPr>
          <p:cNvSpPr>
            <a:spLocks noGrp="1"/>
          </p:cNvSpPr>
          <p:nvPr/>
        </p:nvSpPr>
        <p:spPr>
          <a:xfrm>
            <a:off x="3025274" y="2430747"/>
            <a:ext cx="1139238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y-splitter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505BF97-E053-413F-A661-9466854CFB67}"/>
              </a:ext>
            </a:extLst>
          </p:cNvPr>
          <p:cNvCxnSpPr>
            <a:cxnSpLocks/>
          </p:cNvCxnSpPr>
          <p:nvPr/>
        </p:nvCxnSpPr>
        <p:spPr>
          <a:xfrm>
            <a:off x="2522717" y="2444418"/>
            <a:ext cx="527368" cy="11129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73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7" grpId="0"/>
      <p:bldP spid="38" grpId="0"/>
      <p:bldP spid="46" grpId="0"/>
      <p:bldP spid="47" grpId="0"/>
      <p:bldP spid="48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15</a:t>
            </a:fld>
            <a:endParaRPr lang="fr-FR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AADD5F-AF6D-4C3E-823B-E3352DC67FEE}"/>
              </a:ext>
            </a:extLst>
          </p:cNvPr>
          <p:cNvGrpSpPr/>
          <p:nvPr/>
        </p:nvGrpSpPr>
        <p:grpSpPr>
          <a:xfrm>
            <a:off x="1329770" y="1406471"/>
            <a:ext cx="1266980" cy="244833"/>
            <a:chOff x="3503483" y="1558866"/>
            <a:chExt cx="1266980" cy="244833"/>
          </a:xfrm>
        </p:grpSpPr>
        <p:sp>
          <p:nvSpPr>
            <p:cNvPr id="98" name="Rectangle 176">
              <a:extLst>
                <a:ext uri="{FF2B5EF4-FFF2-40B4-BE49-F238E27FC236}">
                  <a16:creationId xmlns:a16="http://schemas.microsoft.com/office/drawing/2014/main" id="{8CD7D2C9-341E-E58C-B553-66D0600A69BA}"/>
                </a:ext>
              </a:extLst>
            </p:cNvPr>
            <p:cNvSpPr/>
            <p:nvPr/>
          </p:nvSpPr>
          <p:spPr>
            <a:xfrm rot="16200000" flipV="1">
              <a:off x="4126930" y="935419"/>
              <a:ext cx="20086" cy="126698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99" name="Oval 182">
              <a:extLst>
                <a:ext uri="{FF2B5EF4-FFF2-40B4-BE49-F238E27FC236}">
                  <a16:creationId xmlns:a16="http://schemas.microsoft.com/office/drawing/2014/main" id="{AFB06CF8-7A7D-1DF1-1223-75A0762A069F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860725" y="1562667"/>
              <a:ext cx="237559" cy="24103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183">
              <a:extLst>
                <a:ext uri="{FF2B5EF4-FFF2-40B4-BE49-F238E27FC236}">
                  <a16:creationId xmlns:a16="http://schemas.microsoft.com/office/drawing/2014/main" id="{7A2CA23B-0230-EA1A-043D-6FAFDC471C2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924132" y="1562667"/>
              <a:ext cx="237559" cy="24103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84">
              <a:extLst>
                <a:ext uri="{FF2B5EF4-FFF2-40B4-BE49-F238E27FC236}">
                  <a16:creationId xmlns:a16="http://schemas.microsoft.com/office/drawing/2014/main" id="{39BB88EE-E41E-D796-D1DC-B8E2FB1F7DE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981058" y="1562667"/>
              <a:ext cx="237559" cy="24103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85">
              <a:extLst>
                <a:ext uri="{FF2B5EF4-FFF2-40B4-BE49-F238E27FC236}">
                  <a16:creationId xmlns:a16="http://schemas.microsoft.com/office/drawing/2014/main" id="{996AFA4C-8577-0C7E-B7C5-51E66B3B95E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036552" y="1562667"/>
              <a:ext cx="237559" cy="24103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2" name="TextBox 139">
            <a:extLst>
              <a:ext uri="{FF2B5EF4-FFF2-40B4-BE49-F238E27FC236}">
                <a16:creationId xmlns:a16="http://schemas.microsoft.com/office/drawing/2014/main" id="{ED8B716F-46DD-7DAE-4B53-B48854814E47}"/>
              </a:ext>
            </a:extLst>
          </p:cNvPr>
          <p:cNvSpPr txBox="1"/>
          <p:nvPr/>
        </p:nvSpPr>
        <p:spPr>
          <a:xfrm rot="10800000" flipV="1">
            <a:off x="1647624" y="1154564"/>
            <a:ext cx="556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PMF</a:t>
            </a:r>
          </a:p>
        </p:txBody>
      </p:sp>
      <p:sp>
        <p:nvSpPr>
          <p:cNvPr id="188" name="Titre 2">
            <a:extLst>
              <a:ext uri="{FF2B5EF4-FFF2-40B4-BE49-F238E27FC236}">
                <a16:creationId xmlns:a16="http://schemas.microsoft.com/office/drawing/2014/main" id="{65B159A8-DACA-42CA-A9EE-EEF47F36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Characterization: setup in HYLAB laboratories</a:t>
            </a: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A5D5B175-F396-41C9-912D-B369F2EFCE58}"/>
              </a:ext>
            </a:extLst>
          </p:cNvPr>
          <p:cNvGrpSpPr/>
          <p:nvPr/>
        </p:nvGrpSpPr>
        <p:grpSpPr>
          <a:xfrm>
            <a:off x="3296218" y="1410272"/>
            <a:ext cx="1266980" cy="244833"/>
            <a:chOff x="3503483" y="1558866"/>
            <a:chExt cx="1266980" cy="244833"/>
          </a:xfrm>
        </p:grpSpPr>
        <p:sp>
          <p:nvSpPr>
            <p:cNvPr id="191" name="Rectangle 176">
              <a:extLst>
                <a:ext uri="{FF2B5EF4-FFF2-40B4-BE49-F238E27FC236}">
                  <a16:creationId xmlns:a16="http://schemas.microsoft.com/office/drawing/2014/main" id="{5D9997A2-CEE9-467E-B713-D03F01E007B8}"/>
                </a:ext>
              </a:extLst>
            </p:cNvPr>
            <p:cNvSpPr/>
            <p:nvPr/>
          </p:nvSpPr>
          <p:spPr>
            <a:xfrm rot="16200000" flipV="1">
              <a:off x="4126930" y="935419"/>
              <a:ext cx="20086" cy="1266980"/>
            </a:xfrm>
            <a:prstGeom prst="rect">
              <a:avLst/>
            </a:prstGeom>
            <a:solidFill>
              <a:srgbClr val="FFCC00"/>
            </a:solidFill>
            <a:ln>
              <a:solidFill>
                <a:srgbClr val="F7B5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192" name="Oval 182">
              <a:extLst>
                <a:ext uri="{FF2B5EF4-FFF2-40B4-BE49-F238E27FC236}">
                  <a16:creationId xmlns:a16="http://schemas.microsoft.com/office/drawing/2014/main" id="{72F10FB1-0C60-4BEC-AFD0-D71F9FF76F9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860725" y="1562667"/>
              <a:ext cx="237559" cy="241032"/>
            </a:xfrm>
            <a:prstGeom prst="ellipse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83">
              <a:extLst>
                <a:ext uri="{FF2B5EF4-FFF2-40B4-BE49-F238E27FC236}">
                  <a16:creationId xmlns:a16="http://schemas.microsoft.com/office/drawing/2014/main" id="{8A3EA8AE-0120-47EC-AAF1-04FB423FC712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924132" y="1562667"/>
              <a:ext cx="237559" cy="241032"/>
            </a:xfrm>
            <a:prstGeom prst="ellipse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84">
              <a:extLst>
                <a:ext uri="{FF2B5EF4-FFF2-40B4-BE49-F238E27FC236}">
                  <a16:creationId xmlns:a16="http://schemas.microsoft.com/office/drawing/2014/main" id="{2A6B1AD8-54BF-46E1-B8A8-89B9B107D23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981058" y="1562667"/>
              <a:ext cx="237559" cy="241032"/>
            </a:xfrm>
            <a:prstGeom prst="ellipse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85">
              <a:extLst>
                <a:ext uri="{FF2B5EF4-FFF2-40B4-BE49-F238E27FC236}">
                  <a16:creationId xmlns:a16="http://schemas.microsoft.com/office/drawing/2014/main" id="{6BF37D3E-9CB5-4FA4-B45D-2241B3D8C8BA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036552" y="1562667"/>
              <a:ext cx="237559" cy="241032"/>
            </a:xfrm>
            <a:prstGeom prst="ellipse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6" name="TextBox 139">
            <a:extLst>
              <a:ext uri="{FF2B5EF4-FFF2-40B4-BE49-F238E27FC236}">
                <a16:creationId xmlns:a16="http://schemas.microsoft.com/office/drawing/2014/main" id="{C5B59176-ED42-4627-9D3A-A6A9B079B1A9}"/>
              </a:ext>
            </a:extLst>
          </p:cNvPr>
          <p:cNvSpPr txBox="1"/>
          <p:nvPr/>
        </p:nvSpPr>
        <p:spPr>
          <a:xfrm rot="10800000" flipV="1">
            <a:off x="3649373" y="1156083"/>
            <a:ext cx="446418" cy="30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OF</a:t>
            </a:r>
          </a:p>
        </p:txBody>
      </p:sp>
      <p:sp>
        <p:nvSpPr>
          <p:cNvPr id="85" name="Rectangle 146">
            <a:extLst>
              <a:ext uri="{FF2B5EF4-FFF2-40B4-BE49-F238E27FC236}">
                <a16:creationId xmlns:a16="http://schemas.microsoft.com/office/drawing/2014/main" id="{5CE62C18-93F8-BA71-676E-048516A57D77}"/>
              </a:ext>
            </a:extLst>
          </p:cNvPr>
          <p:cNvSpPr/>
          <p:nvPr/>
        </p:nvSpPr>
        <p:spPr>
          <a:xfrm rot="10800000" flipV="1">
            <a:off x="333360" y="1103958"/>
            <a:ext cx="1152325" cy="6088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TLS</a:t>
            </a:r>
          </a:p>
        </p:txBody>
      </p:sp>
      <p:sp>
        <p:nvSpPr>
          <p:cNvPr id="189" name="Rectangle 146">
            <a:extLst>
              <a:ext uri="{FF2B5EF4-FFF2-40B4-BE49-F238E27FC236}">
                <a16:creationId xmlns:a16="http://schemas.microsoft.com/office/drawing/2014/main" id="{5AFD1EC9-55E2-4AB5-AB51-78680F2A7E9B}"/>
              </a:ext>
            </a:extLst>
          </p:cNvPr>
          <p:cNvSpPr/>
          <p:nvPr/>
        </p:nvSpPr>
        <p:spPr>
          <a:xfrm rot="10800000" flipV="1">
            <a:off x="2304488" y="1105858"/>
            <a:ext cx="1152325" cy="608828"/>
          </a:xfrm>
          <a:prstGeom prst="rect">
            <a:avLst/>
          </a:prstGeom>
          <a:solidFill>
            <a:srgbClr val="413C3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PC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0C55DE78-FF5F-4B59-AE33-4C4217208D36}"/>
              </a:ext>
            </a:extLst>
          </p:cNvPr>
          <p:cNvGrpSpPr/>
          <p:nvPr/>
        </p:nvGrpSpPr>
        <p:grpSpPr>
          <a:xfrm>
            <a:off x="6781226" y="1406470"/>
            <a:ext cx="1266980" cy="244833"/>
            <a:chOff x="3503483" y="1558866"/>
            <a:chExt cx="1266980" cy="244833"/>
          </a:xfrm>
        </p:grpSpPr>
        <p:sp>
          <p:nvSpPr>
            <p:cNvPr id="199" name="Rectangle 176">
              <a:extLst>
                <a:ext uri="{FF2B5EF4-FFF2-40B4-BE49-F238E27FC236}">
                  <a16:creationId xmlns:a16="http://schemas.microsoft.com/office/drawing/2014/main" id="{175EFB83-04C1-4D4C-985F-993FBF0AEE5F}"/>
                </a:ext>
              </a:extLst>
            </p:cNvPr>
            <p:cNvSpPr/>
            <p:nvPr/>
          </p:nvSpPr>
          <p:spPr>
            <a:xfrm rot="16200000" flipV="1">
              <a:off x="4126930" y="935419"/>
              <a:ext cx="20086" cy="1266980"/>
            </a:xfrm>
            <a:prstGeom prst="rect">
              <a:avLst/>
            </a:prstGeom>
            <a:solidFill>
              <a:srgbClr val="FFCC00"/>
            </a:solidFill>
            <a:ln>
              <a:solidFill>
                <a:srgbClr val="F7B5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200" name="Oval 182">
              <a:extLst>
                <a:ext uri="{FF2B5EF4-FFF2-40B4-BE49-F238E27FC236}">
                  <a16:creationId xmlns:a16="http://schemas.microsoft.com/office/drawing/2014/main" id="{3DF179B9-7642-4225-8F6F-2561C57F32E3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860725" y="1562667"/>
              <a:ext cx="237559" cy="241032"/>
            </a:xfrm>
            <a:prstGeom prst="ellipse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183">
              <a:extLst>
                <a:ext uri="{FF2B5EF4-FFF2-40B4-BE49-F238E27FC236}">
                  <a16:creationId xmlns:a16="http://schemas.microsoft.com/office/drawing/2014/main" id="{CBAAE7C7-41EE-468C-BEC4-1AD621AFECB1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924132" y="1562667"/>
              <a:ext cx="237559" cy="241032"/>
            </a:xfrm>
            <a:prstGeom prst="ellipse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184">
              <a:extLst>
                <a:ext uri="{FF2B5EF4-FFF2-40B4-BE49-F238E27FC236}">
                  <a16:creationId xmlns:a16="http://schemas.microsoft.com/office/drawing/2014/main" id="{A044D778-17B9-488F-8307-223FFB65994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3981058" y="1562667"/>
              <a:ext cx="237559" cy="241032"/>
            </a:xfrm>
            <a:prstGeom prst="ellipse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185">
              <a:extLst>
                <a:ext uri="{FF2B5EF4-FFF2-40B4-BE49-F238E27FC236}">
                  <a16:creationId xmlns:a16="http://schemas.microsoft.com/office/drawing/2014/main" id="{50240A06-B1D8-4908-BBFC-478F233AEE76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036552" y="1562667"/>
              <a:ext cx="237559" cy="241032"/>
            </a:xfrm>
            <a:prstGeom prst="ellipse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4" name="TextBox 139">
            <a:extLst>
              <a:ext uri="{FF2B5EF4-FFF2-40B4-BE49-F238E27FC236}">
                <a16:creationId xmlns:a16="http://schemas.microsoft.com/office/drawing/2014/main" id="{4A72A902-D0C4-4630-9446-DAA6FA4F5587}"/>
              </a:ext>
            </a:extLst>
          </p:cNvPr>
          <p:cNvSpPr txBox="1"/>
          <p:nvPr/>
        </p:nvSpPr>
        <p:spPr>
          <a:xfrm rot="10800000" flipV="1">
            <a:off x="7134381" y="1152281"/>
            <a:ext cx="446418" cy="30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OF</a:t>
            </a:r>
          </a:p>
        </p:txBody>
      </p:sp>
      <p:sp>
        <p:nvSpPr>
          <p:cNvPr id="205" name="Rectangle 146">
            <a:extLst>
              <a:ext uri="{FF2B5EF4-FFF2-40B4-BE49-F238E27FC236}">
                <a16:creationId xmlns:a16="http://schemas.microsoft.com/office/drawing/2014/main" id="{F3A07D49-E333-4164-8FD7-D0281EF19410}"/>
              </a:ext>
            </a:extLst>
          </p:cNvPr>
          <p:cNvSpPr/>
          <p:nvPr/>
        </p:nvSpPr>
        <p:spPr>
          <a:xfrm rot="10800000" flipV="1">
            <a:off x="7814230" y="1109659"/>
            <a:ext cx="1152325" cy="6088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PM</a:t>
            </a:r>
          </a:p>
        </p:txBody>
      </p:sp>
      <p:pic>
        <p:nvPicPr>
          <p:cNvPr id="197" name="Picture 196">
            <a:extLst>
              <a:ext uri="{FF2B5EF4-FFF2-40B4-BE49-F238E27FC236}">
                <a16:creationId xmlns:a16="http://schemas.microsoft.com/office/drawing/2014/main" id="{E98A20BF-E8EC-4FD3-B48F-09228DFBA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76" t="19257" r="13808" b="10136"/>
          <a:stretch/>
        </p:blipFill>
        <p:spPr>
          <a:xfrm>
            <a:off x="4273072" y="963280"/>
            <a:ext cx="2609849" cy="2148169"/>
          </a:xfrm>
          <a:prstGeom prst="rect">
            <a:avLst/>
          </a:prstGeom>
        </p:spPr>
      </p:pic>
      <p:sp>
        <p:nvSpPr>
          <p:cNvPr id="206" name="Espace réservé du contenu 1">
            <a:extLst>
              <a:ext uri="{FF2B5EF4-FFF2-40B4-BE49-F238E27FC236}">
                <a16:creationId xmlns:a16="http://schemas.microsoft.com/office/drawing/2014/main" id="{827CABDD-5D3D-478D-BEE2-C1212ECA02A5}"/>
              </a:ext>
            </a:extLst>
          </p:cNvPr>
          <p:cNvSpPr txBox="1">
            <a:spLocks/>
          </p:cNvSpPr>
          <p:nvPr/>
        </p:nvSpPr>
        <p:spPr>
          <a:xfrm>
            <a:off x="64856" y="597042"/>
            <a:ext cx="5773236" cy="36623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Characterization of the waveguides in transmission:</a:t>
            </a:r>
          </a:p>
          <a:p>
            <a:endParaRPr lang="en-US" dirty="0"/>
          </a:p>
        </p:txBody>
      </p: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795AC3F2-EB5B-4052-9B2A-A36E7B6B87AD}"/>
              </a:ext>
            </a:extLst>
          </p:cNvPr>
          <p:cNvCxnSpPr>
            <a:cxnSpLocks/>
          </p:cNvCxnSpPr>
          <p:nvPr/>
        </p:nvCxnSpPr>
        <p:spPr>
          <a:xfrm>
            <a:off x="2879379" y="1829591"/>
            <a:ext cx="457659" cy="15325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453448A-3323-4379-BDA6-C05AA7388E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28" b="26172"/>
          <a:stretch/>
        </p:blipFill>
        <p:spPr>
          <a:xfrm>
            <a:off x="2201465" y="3488396"/>
            <a:ext cx="3442037" cy="1422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535FFC-4967-464C-BF81-5BD4BAE5C6CE}"/>
              </a:ext>
            </a:extLst>
          </p:cNvPr>
          <p:cNvSpPr txBox="1"/>
          <p:nvPr/>
        </p:nvSpPr>
        <p:spPr>
          <a:xfrm>
            <a:off x="7118626" y="2961858"/>
            <a:ext cx="198571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Acronims</a:t>
            </a:r>
            <a:r>
              <a:rPr lang="fr-CH" dirty="0"/>
              <a:t>:</a:t>
            </a:r>
          </a:p>
          <a:p>
            <a:r>
              <a:rPr lang="fr-CH" b="1" dirty="0"/>
              <a:t>TLS</a:t>
            </a:r>
            <a:r>
              <a:rPr lang="fr-CH" dirty="0"/>
              <a:t> = </a:t>
            </a:r>
            <a:r>
              <a:rPr lang="fr-CH" dirty="0" err="1"/>
              <a:t>Tunable</a:t>
            </a:r>
            <a:r>
              <a:rPr lang="fr-CH" dirty="0"/>
              <a:t> Laser Source</a:t>
            </a:r>
          </a:p>
          <a:p>
            <a:r>
              <a:rPr lang="fr-CH" b="1" dirty="0"/>
              <a:t>PMF</a:t>
            </a:r>
            <a:r>
              <a:rPr lang="fr-CH" dirty="0"/>
              <a:t> = </a:t>
            </a:r>
            <a:r>
              <a:rPr lang="fr-CH" dirty="0" err="1"/>
              <a:t>Polarization</a:t>
            </a:r>
            <a:r>
              <a:rPr lang="fr-CH" dirty="0"/>
              <a:t> </a:t>
            </a:r>
            <a:r>
              <a:rPr lang="fr-CH" dirty="0" err="1"/>
              <a:t>maintaining</a:t>
            </a:r>
            <a:r>
              <a:rPr lang="fr-CH" dirty="0"/>
              <a:t> </a:t>
            </a:r>
            <a:r>
              <a:rPr lang="fr-CH" dirty="0" err="1"/>
              <a:t>fiber</a:t>
            </a:r>
            <a:endParaRPr lang="fr-CH" dirty="0"/>
          </a:p>
          <a:p>
            <a:r>
              <a:rPr lang="fr-CH" b="1" dirty="0"/>
              <a:t>PC</a:t>
            </a:r>
            <a:r>
              <a:rPr lang="fr-CH" dirty="0"/>
              <a:t> = </a:t>
            </a:r>
            <a:r>
              <a:rPr lang="fr-CH" dirty="0" err="1"/>
              <a:t>Polarization</a:t>
            </a:r>
            <a:r>
              <a:rPr lang="fr-CH" dirty="0"/>
              <a:t> </a:t>
            </a:r>
            <a:r>
              <a:rPr lang="fr-CH" dirty="0" err="1"/>
              <a:t>controller</a:t>
            </a:r>
            <a:endParaRPr lang="fr-CH" dirty="0"/>
          </a:p>
          <a:p>
            <a:r>
              <a:rPr lang="fr-CH" b="1" dirty="0"/>
              <a:t>OF</a:t>
            </a:r>
            <a:r>
              <a:rPr lang="fr-CH" dirty="0"/>
              <a:t> = Optical </a:t>
            </a:r>
            <a:r>
              <a:rPr lang="fr-CH" dirty="0" err="1"/>
              <a:t>fiber</a:t>
            </a:r>
            <a:endParaRPr lang="fr-CH" dirty="0"/>
          </a:p>
          <a:p>
            <a:r>
              <a:rPr lang="fr-CH" b="1" dirty="0"/>
              <a:t>PM</a:t>
            </a:r>
            <a:r>
              <a:rPr lang="fr-CH" dirty="0"/>
              <a:t> = Power </a:t>
            </a:r>
            <a:r>
              <a:rPr lang="fr-CH" dirty="0" err="1"/>
              <a:t>Meter</a:t>
            </a:r>
            <a:endParaRPr lang="en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B18D35-9471-422E-8620-D3325E9F8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49245"/>
            <a:ext cx="2623832" cy="1058824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D2F9BF6-D2A7-4D4E-9DEA-7C0CF91A12B5}"/>
              </a:ext>
            </a:extLst>
          </p:cNvPr>
          <p:cNvCxnSpPr>
            <a:cxnSpLocks/>
          </p:cNvCxnSpPr>
          <p:nvPr/>
        </p:nvCxnSpPr>
        <p:spPr>
          <a:xfrm>
            <a:off x="900747" y="1822878"/>
            <a:ext cx="193675" cy="59791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33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47A7042-DAEC-44BA-A23A-06B0B487D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003" y="513915"/>
            <a:ext cx="4557141" cy="2285691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9572063-2D47-4031-AA94-53AE9F2AD21D}"/>
              </a:ext>
            </a:extLst>
          </p:cNvPr>
          <p:cNvCxnSpPr>
            <a:cxnSpLocks/>
          </p:cNvCxnSpPr>
          <p:nvPr/>
        </p:nvCxnSpPr>
        <p:spPr>
          <a:xfrm>
            <a:off x="5944997" y="1655217"/>
            <a:ext cx="145773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D58D689E-419E-419D-AF10-4F9BAD4706EC}"/>
              </a:ext>
            </a:extLst>
          </p:cNvPr>
          <p:cNvSpPr txBox="1">
            <a:spLocks/>
          </p:cNvSpPr>
          <p:nvPr/>
        </p:nvSpPr>
        <p:spPr>
          <a:xfrm>
            <a:off x="6398063" y="1655216"/>
            <a:ext cx="1562506" cy="447219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nm</a:t>
            </a:r>
            <a:endParaRPr lang="it-IT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16</a:t>
            </a:fld>
            <a:endParaRPr lang="fr-FR" sz="1400" dirty="0"/>
          </a:p>
        </p:txBody>
      </p:sp>
      <p:sp>
        <p:nvSpPr>
          <p:cNvPr id="188" name="Titre 2">
            <a:extLst>
              <a:ext uri="{FF2B5EF4-FFF2-40B4-BE49-F238E27FC236}">
                <a16:creationId xmlns:a16="http://schemas.microsoft.com/office/drawing/2014/main" id="{65B159A8-DACA-42CA-A9EE-EEF47F36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Typical transmission spectra</a:t>
            </a:r>
          </a:p>
        </p:txBody>
      </p:sp>
      <p:sp>
        <p:nvSpPr>
          <p:cNvPr id="206" name="Espace réservé du contenu 1">
            <a:extLst>
              <a:ext uri="{FF2B5EF4-FFF2-40B4-BE49-F238E27FC236}">
                <a16:creationId xmlns:a16="http://schemas.microsoft.com/office/drawing/2014/main" id="{827CABDD-5D3D-478D-BEE2-C1212ECA02A5}"/>
              </a:ext>
            </a:extLst>
          </p:cNvPr>
          <p:cNvSpPr txBox="1">
            <a:spLocks/>
          </p:cNvSpPr>
          <p:nvPr/>
        </p:nvSpPr>
        <p:spPr>
          <a:xfrm>
            <a:off x="64856" y="555261"/>
            <a:ext cx="5773236" cy="36623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Simple waveguide:</a:t>
            </a:r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D5B0D4-664E-4E64-BA85-B08BC7A34F27}"/>
              </a:ext>
            </a:extLst>
          </p:cNvPr>
          <p:cNvGrpSpPr/>
          <p:nvPr/>
        </p:nvGrpSpPr>
        <p:grpSpPr>
          <a:xfrm>
            <a:off x="177719" y="1906045"/>
            <a:ext cx="2273038" cy="581040"/>
            <a:chOff x="1763747" y="1969279"/>
            <a:chExt cx="2273038" cy="58104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D91B03D-4FDE-4793-B202-873126F9D4DF}"/>
                </a:ext>
              </a:extLst>
            </p:cNvPr>
            <p:cNvGrpSpPr/>
            <p:nvPr/>
          </p:nvGrpSpPr>
          <p:grpSpPr>
            <a:xfrm>
              <a:off x="1763829" y="1969279"/>
              <a:ext cx="2272091" cy="519669"/>
              <a:chOff x="1202398" y="310886"/>
              <a:chExt cx="2272091" cy="52014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41DEFA9-5611-44D4-BBB0-55D5D528D4E1}"/>
                  </a:ext>
                </a:extLst>
              </p:cNvPr>
              <p:cNvGrpSpPr/>
              <p:nvPr/>
            </p:nvGrpSpPr>
            <p:grpSpPr>
              <a:xfrm>
                <a:off x="1202398" y="310886"/>
                <a:ext cx="2272091" cy="520141"/>
                <a:chOff x="1202980" y="311140"/>
                <a:chExt cx="2273411" cy="520571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5043D9D9-752B-4A0C-A07B-A32BDC6A98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980" y="571756"/>
                  <a:ext cx="2273411" cy="259955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1F13D65-AAAA-4A74-8658-93756F04E2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77724" y="311140"/>
                  <a:ext cx="1198666" cy="26450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211713D-24FD-4FCA-ADB7-C033AC0D6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782" y="313690"/>
                <a:ext cx="125559" cy="25979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C81AB13-24B0-4909-99AC-9DEC18E7A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324" y="312599"/>
                <a:ext cx="125095" cy="2597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8D4A46C-D2A8-47D0-8508-96F135BFF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7055" y="312060"/>
                <a:ext cx="125095" cy="2597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AC8FDD4-8928-4B6A-B0A3-A1527DC79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786" y="310886"/>
                <a:ext cx="125095" cy="2597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06A3582-DD7B-4F7C-BE9E-EE5AE6C57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781" y="404889"/>
                <a:ext cx="1197970" cy="1702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73B65CB-F1A4-4BB2-83B4-C6272F273257}"/>
                </a:ext>
              </a:extLst>
            </p:cNvPr>
            <p:cNvSpPr/>
            <p:nvPr/>
          </p:nvSpPr>
          <p:spPr>
            <a:xfrm>
              <a:off x="1763747" y="2485068"/>
              <a:ext cx="2273038" cy="65251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BA2E47C-9DE4-48AD-B37B-D635EEE74E17}"/>
              </a:ext>
            </a:extLst>
          </p:cNvPr>
          <p:cNvGrpSpPr/>
          <p:nvPr/>
        </p:nvGrpSpPr>
        <p:grpSpPr>
          <a:xfrm flipH="1">
            <a:off x="2405427" y="1906045"/>
            <a:ext cx="2273038" cy="581040"/>
            <a:chOff x="1763747" y="1969279"/>
            <a:chExt cx="2273038" cy="58104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03B1A5-19E0-4664-84E3-5A1403E59631}"/>
                </a:ext>
              </a:extLst>
            </p:cNvPr>
            <p:cNvGrpSpPr/>
            <p:nvPr/>
          </p:nvGrpSpPr>
          <p:grpSpPr>
            <a:xfrm>
              <a:off x="1763830" y="1969279"/>
              <a:ext cx="2272091" cy="519669"/>
              <a:chOff x="1202399" y="310886"/>
              <a:chExt cx="2272091" cy="52014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46CF5958-7782-44F3-B178-C682CA09E204}"/>
                  </a:ext>
                </a:extLst>
              </p:cNvPr>
              <p:cNvGrpSpPr/>
              <p:nvPr/>
            </p:nvGrpSpPr>
            <p:grpSpPr>
              <a:xfrm>
                <a:off x="1202399" y="310886"/>
                <a:ext cx="2272091" cy="520141"/>
                <a:chOff x="1202981" y="311140"/>
                <a:chExt cx="2273411" cy="520571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6D5C66A-F10B-4ED4-A40D-FF4000C58B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981" y="571756"/>
                  <a:ext cx="2273411" cy="259955"/>
                </a:xfrm>
                <a:prstGeom prst="rect">
                  <a:avLst/>
                </a:prstGeom>
                <a:solidFill>
                  <a:srgbClr val="CCE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E1F63058-A4D6-450F-B4F6-E5F5978D74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77724" y="311140"/>
                  <a:ext cx="1198666" cy="26450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CH"/>
                </a:p>
              </p:txBody>
            </p:sp>
          </p:grp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BA9DCEF8-0A4F-48A2-97F0-8C42587CC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782" y="313690"/>
                <a:ext cx="125559" cy="25979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F493E79-17E8-4EF7-9FD9-947107269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324" y="312599"/>
                <a:ext cx="125095" cy="2597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3A28108-A0F1-4BD6-AFC0-AB7825FB3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7055" y="312060"/>
                <a:ext cx="125095" cy="2597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6C6D733-7EDA-46C5-91BA-1D54B7C8F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6786" y="310886"/>
                <a:ext cx="125095" cy="2597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C34FA49-B646-49A1-95C1-0409F6977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781" y="404889"/>
                <a:ext cx="1197970" cy="1702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CH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9EDB922-6805-4F5A-B27B-86B3F40326C1}"/>
                </a:ext>
              </a:extLst>
            </p:cNvPr>
            <p:cNvSpPr/>
            <p:nvPr/>
          </p:nvSpPr>
          <p:spPr>
            <a:xfrm>
              <a:off x="1763747" y="2485068"/>
              <a:ext cx="2273038" cy="65251"/>
            </a:xfrm>
            <a:custGeom>
              <a:avLst/>
              <a:gdLst>
                <a:gd name="connsiteX0" fmla="*/ 0 w 3273425"/>
                <a:gd name="connsiteY0" fmla="*/ 0 h 63500"/>
                <a:gd name="connsiteX1" fmla="*/ 3273425 w 3273425"/>
                <a:gd name="connsiteY1" fmla="*/ 0 h 63500"/>
                <a:gd name="connsiteX2" fmla="*/ 3257550 w 3273425"/>
                <a:gd name="connsiteY2" fmla="*/ 34925 h 63500"/>
                <a:gd name="connsiteX3" fmla="*/ 3209925 w 3273425"/>
                <a:gd name="connsiteY3" fmla="*/ 38100 h 63500"/>
                <a:gd name="connsiteX4" fmla="*/ 3127375 w 3273425"/>
                <a:gd name="connsiteY4" fmla="*/ 28575 h 63500"/>
                <a:gd name="connsiteX5" fmla="*/ 3063875 w 3273425"/>
                <a:gd name="connsiteY5" fmla="*/ 34925 h 63500"/>
                <a:gd name="connsiteX6" fmla="*/ 2990850 w 3273425"/>
                <a:gd name="connsiteY6" fmla="*/ 44450 h 63500"/>
                <a:gd name="connsiteX7" fmla="*/ 2917825 w 3273425"/>
                <a:gd name="connsiteY7" fmla="*/ 31750 h 63500"/>
                <a:gd name="connsiteX8" fmla="*/ 2870200 w 3273425"/>
                <a:gd name="connsiteY8" fmla="*/ 19050 h 63500"/>
                <a:gd name="connsiteX9" fmla="*/ 2822575 w 3273425"/>
                <a:gd name="connsiteY9" fmla="*/ 15875 h 63500"/>
                <a:gd name="connsiteX10" fmla="*/ 2743200 w 3273425"/>
                <a:gd name="connsiteY10" fmla="*/ 38100 h 63500"/>
                <a:gd name="connsiteX11" fmla="*/ 2638425 w 3273425"/>
                <a:gd name="connsiteY11" fmla="*/ 47625 h 63500"/>
                <a:gd name="connsiteX12" fmla="*/ 2549525 w 3273425"/>
                <a:gd name="connsiteY12" fmla="*/ 44450 h 63500"/>
                <a:gd name="connsiteX13" fmla="*/ 2444750 w 3273425"/>
                <a:gd name="connsiteY13" fmla="*/ 28575 h 63500"/>
                <a:gd name="connsiteX14" fmla="*/ 2397125 w 3273425"/>
                <a:gd name="connsiteY14" fmla="*/ 34925 h 63500"/>
                <a:gd name="connsiteX15" fmla="*/ 2317750 w 3273425"/>
                <a:gd name="connsiteY15" fmla="*/ 38100 h 63500"/>
                <a:gd name="connsiteX16" fmla="*/ 2286000 w 3273425"/>
                <a:gd name="connsiteY16" fmla="*/ 44450 h 63500"/>
                <a:gd name="connsiteX17" fmla="*/ 2159000 w 3273425"/>
                <a:gd name="connsiteY17" fmla="*/ 19050 h 63500"/>
                <a:gd name="connsiteX18" fmla="*/ 2127250 w 3273425"/>
                <a:gd name="connsiteY18" fmla="*/ 25400 h 63500"/>
                <a:gd name="connsiteX19" fmla="*/ 2063750 w 3273425"/>
                <a:gd name="connsiteY19" fmla="*/ 34925 h 63500"/>
                <a:gd name="connsiteX20" fmla="*/ 2028825 w 3273425"/>
                <a:gd name="connsiteY20" fmla="*/ 34925 h 63500"/>
                <a:gd name="connsiteX21" fmla="*/ 1978025 w 3273425"/>
                <a:gd name="connsiteY21" fmla="*/ 41275 h 63500"/>
                <a:gd name="connsiteX22" fmla="*/ 1905000 w 3273425"/>
                <a:gd name="connsiteY22" fmla="*/ 44450 h 63500"/>
                <a:gd name="connsiteX23" fmla="*/ 1803400 w 3273425"/>
                <a:gd name="connsiteY23" fmla="*/ 25400 h 63500"/>
                <a:gd name="connsiteX24" fmla="*/ 1724025 w 3273425"/>
                <a:gd name="connsiteY24" fmla="*/ 19050 h 63500"/>
                <a:gd name="connsiteX25" fmla="*/ 1692275 w 3273425"/>
                <a:gd name="connsiteY25" fmla="*/ 25400 h 63500"/>
                <a:gd name="connsiteX26" fmla="*/ 1606550 w 3273425"/>
                <a:gd name="connsiteY26" fmla="*/ 34925 h 63500"/>
                <a:gd name="connsiteX27" fmla="*/ 1562100 w 3273425"/>
                <a:gd name="connsiteY27" fmla="*/ 34925 h 63500"/>
                <a:gd name="connsiteX28" fmla="*/ 1524000 w 3273425"/>
                <a:gd name="connsiteY28" fmla="*/ 28575 h 63500"/>
                <a:gd name="connsiteX29" fmla="*/ 1492250 w 3273425"/>
                <a:gd name="connsiteY29" fmla="*/ 28575 h 63500"/>
                <a:gd name="connsiteX30" fmla="*/ 1381125 w 3273425"/>
                <a:gd name="connsiteY30" fmla="*/ 15875 h 63500"/>
                <a:gd name="connsiteX31" fmla="*/ 1314450 w 3273425"/>
                <a:gd name="connsiteY31" fmla="*/ 31750 h 63500"/>
                <a:gd name="connsiteX32" fmla="*/ 1254125 w 3273425"/>
                <a:gd name="connsiteY32" fmla="*/ 34925 h 63500"/>
                <a:gd name="connsiteX33" fmla="*/ 1152525 w 3273425"/>
                <a:gd name="connsiteY33" fmla="*/ 38100 h 63500"/>
                <a:gd name="connsiteX34" fmla="*/ 1069975 w 3273425"/>
                <a:gd name="connsiteY34" fmla="*/ 25400 h 63500"/>
                <a:gd name="connsiteX35" fmla="*/ 1019175 w 3273425"/>
                <a:gd name="connsiteY35" fmla="*/ 25400 h 63500"/>
                <a:gd name="connsiteX36" fmla="*/ 1006475 w 3273425"/>
                <a:gd name="connsiteY36" fmla="*/ 25400 h 63500"/>
                <a:gd name="connsiteX37" fmla="*/ 946150 w 3273425"/>
                <a:gd name="connsiteY37" fmla="*/ 34925 h 63500"/>
                <a:gd name="connsiteX38" fmla="*/ 911225 w 3273425"/>
                <a:gd name="connsiteY38" fmla="*/ 34925 h 63500"/>
                <a:gd name="connsiteX39" fmla="*/ 901700 w 3273425"/>
                <a:gd name="connsiteY39" fmla="*/ 28575 h 63500"/>
                <a:gd name="connsiteX40" fmla="*/ 885825 w 3273425"/>
                <a:gd name="connsiteY40" fmla="*/ 22225 h 63500"/>
                <a:gd name="connsiteX41" fmla="*/ 847725 w 3273425"/>
                <a:gd name="connsiteY41" fmla="*/ 19050 h 63500"/>
                <a:gd name="connsiteX42" fmla="*/ 809625 w 3273425"/>
                <a:gd name="connsiteY42" fmla="*/ 19050 h 63500"/>
                <a:gd name="connsiteX43" fmla="*/ 704850 w 3273425"/>
                <a:gd name="connsiteY43" fmla="*/ 22225 h 63500"/>
                <a:gd name="connsiteX44" fmla="*/ 663575 w 3273425"/>
                <a:gd name="connsiteY44" fmla="*/ 34925 h 63500"/>
                <a:gd name="connsiteX45" fmla="*/ 635000 w 3273425"/>
                <a:gd name="connsiteY45" fmla="*/ 38100 h 63500"/>
                <a:gd name="connsiteX46" fmla="*/ 561975 w 3273425"/>
                <a:gd name="connsiteY46" fmla="*/ 44450 h 63500"/>
                <a:gd name="connsiteX47" fmla="*/ 488950 w 3273425"/>
                <a:gd name="connsiteY47" fmla="*/ 41275 h 63500"/>
                <a:gd name="connsiteX48" fmla="*/ 447675 w 3273425"/>
                <a:gd name="connsiteY48" fmla="*/ 38100 h 63500"/>
                <a:gd name="connsiteX49" fmla="*/ 381000 w 3273425"/>
                <a:gd name="connsiteY49" fmla="*/ 44450 h 63500"/>
                <a:gd name="connsiteX50" fmla="*/ 285750 w 3273425"/>
                <a:gd name="connsiteY50" fmla="*/ 57150 h 63500"/>
                <a:gd name="connsiteX51" fmla="*/ 244475 w 3273425"/>
                <a:gd name="connsiteY51" fmla="*/ 63500 h 63500"/>
                <a:gd name="connsiteX52" fmla="*/ 152400 w 3273425"/>
                <a:gd name="connsiteY52" fmla="*/ 60325 h 63500"/>
                <a:gd name="connsiteX53" fmla="*/ 107950 w 3273425"/>
                <a:gd name="connsiteY53" fmla="*/ 47625 h 63500"/>
                <a:gd name="connsiteX54" fmla="*/ 47625 w 3273425"/>
                <a:gd name="connsiteY54" fmla="*/ 38100 h 63500"/>
                <a:gd name="connsiteX55" fmla="*/ 0 w 3273425"/>
                <a:gd name="connsiteY55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273425" h="63500">
                  <a:moveTo>
                    <a:pt x="0" y="0"/>
                  </a:moveTo>
                  <a:lnTo>
                    <a:pt x="3273425" y="0"/>
                  </a:lnTo>
                  <a:lnTo>
                    <a:pt x="3257550" y="34925"/>
                  </a:lnTo>
                  <a:lnTo>
                    <a:pt x="3209925" y="38100"/>
                  </a:lnTo>
                  <a:lnTo>
                    <a:pt x="3127375" y="28575"/>
                  </a:lnTo>
                  <a:lnTo>
                    <a:pt x="3063875" y="34925"/>
                  </a:lnTo>
                  <a:lnTo>
                    <a:pt x="2990850" y="44450"/>
                  </a:lnTo>
                  <a:lnTo>
                    <a:pt x="2917825" y="31750"/>
                  </a:lnTo>
                  <a:lnTo>
                    <a:pt x="2870200" y="19050"/>
                  </a:lnTo>
                  <a:lnTo>
                    <a:pt x="2822575" y="15875"/>
                  </a:lnTo>
                  <a:lnTo>
                    <a:pt x="2743200" y="38100"/>
                  </a:lnTo>
                  <a:lnTo>
                    <a:pt x="2638425" y="47625"/>
                  </a:lnTo>
                  <a:lnTo>
                    <a:pt x="2549525" y="44450"/>
                  </a:lnTo>
                  <a:lnTo>
                    <a:pt x="2444750" y="28575"/>
                  </a:lnTo>
                  <a:lnTo>
                    <a:pt x="2397125" y="34925"/>
                  </a:lnTo>
                  <a:lnTo>
                    <a:pt x="2317750" y="38100"/>
                  </a:lnTo>
                  <a:lnTo>
                    <a:pt x="2286000" y="44450"/>
                  </a:lnTo>
                  <a:lnTo>
                    <a:pt x="2159000" y="19050"/>
                  </a:lnTo>
                  <a:lnTo>
                    <a:pt x="2127250" y="25400"/>
                  </a:lnTo>
                  <a:lnTo>
                    <a:pt x="2063750" y="34925"/>
                  </a:lnTo>
                  <a:lnTo>
                    <a:pt x="2028825" y="34925"/>
                  </a:lnTo>
                  <a:lnTo>
                    <a:pt x="1978025" y="41275"/>
                  </a:lnTo>
                  <a:lnTo>
                    <a:pt x="1905000" y="44450"/>
                  </a:lnTo>
                  <a:lnTo>
                    <a:pt x="1803400" y="25400"/>
                  </a:lnTo>
                  <a:lnTo>
                    <a:pt x="1724025" y="19050"/>
                  </a:lnTo>
                  <a:lnTo>
                    <a:pt x="1692275" y="25400"/>
                  </a:lnTo>
                  <a:lnTo>
                    <a:pt x="1606550" y="34925"/>
                  </a:lnTo>
                  <a:lnTo>
                    <a:pt x="1562100" y="34925"/>
                  </a:lnTo>
                  <a:lnTo>
                    <a:pt x="1524000" y="28575"/>
                  </a:lnTo>
                  <a:lnTo>
                    <a:pt x="1492250" y="28575"/>
                  </a:lnTo>
                  <a:lnTo>
                    <a:pt x="1381125" y="15875"/>
                  </a:lnTo>
                  <a:lnTo>
                    <a:pt x="1314450" y="31750"/>
                  </a:lnTo>
                  <a:lnTo>
                    <a:pt x="1254125" y="34925"/>
                  </a:lnTo>
                  <a:lnTo>
                    <a:pt x="1152525" y="38100"/>
                  </a:lnTo>
                  <a:lnTo>
                    <a:pt x="1069975" y="25400"/>
                  </a:lnTo>
                  <a:lnTo>
                    <a:pt x="1019175" y="25400"/>
                  </a:lnTo>
                  <a:lnTo>
                    <a:pt x="1006475" y="25400"/>
                  </a:lnTo>
                  <a:lnTo>
                    <a:pt x="946150" y="34925"/>
                  </a:lnTo>
                  <a:lnTo>
                    <a:pt x="911225" y="34925"/>
                  </a:lnTo>
                  <a:lnTo>
                    <a:pt x="901700" y="28575"/>
                  </a:lnTo>
                  <a:lnTo>
                    <a:pt x="885825" y="22225"/>
                  </a:lnTo>
                  <a:lnTo>
                    <a:pt x="847725" y="19050"/>
                  </a:lnTo>
                  <a:lnTo>
                    <a:pt x="809625" y="19050"/>
                  </a:lnTo>
                  <a:lnTo>
                    <a:pt x="704850" y="22225"/>
                  </a:lnTo>
                  <a:cubicBezTo>
                    <a:pt x="674397" y="33645"/>
                    <a:pt x="688317" y="29977"/>
                    <a:pt x="663575" y="34925"/>
                  </a:cubicBezTo>
                  <a:lnTo>
                    <a:pt x="635000" y="38100"/>
                  </a:lnTo>
                  <a:lnTo>
                    <a:pt x="561975" y="44450"/>
                  </a:lnTo>
                  <a:lnTo>
                    <a:pt x="488950" y="41275"/>
                  </a:lnTo>
                  <a:lnTo>
                    <a:pt x="447675" y="38100"/>
                  </a:lnTo>
                  <a:lnTo>
                    <a:pt x="381000" y="44450"/>
                  </a:lnTo>
                  <a:lnTo>
                    <a:pt x="285750" y="57150"/>
                  </a:lnTo>
                  <a:lnTo>
                    <a:pt x="244475" y="63500"/>
                  </a:lnTo>
                  <a:lnTo>
                    <a:pt x="152400" y="60325"/>
                  </a:lnTo>
                  <a:lnTo>
                    <a:pt x="107950" y="47625"/>
                  </a:lnTo>
                  <a:lnTo>
                    <a:pt x="47625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61993FB-A1CA-4960-9DC7-15FE7955364F}"/>
              </a:ext>
            </a:extLst>
          </p:cNvPr>
          <p:cNvCxnSpPr>
            <a:cxnSpLocks/>
          </p:cNvCxnSpPr>
          <p:nvPr/>
        </p:nvCxnSpPr>
        <p:spPr>
          <a:xfrm>
            <a:off x="941112" y="916443"/>
            <a:ext cx="0" cy="98960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26703DF-EE47-4817-9097-301E29F7DD04}"/>
              </a:ext>
            </a:extLst>
          </p:cNvPr>
          <p:cNvCxnSpPr>
            <a:cxnSpLocks/>
          </p:cNvCxnSpPr>
          <p:nvPr/>
        </p:nvCxnSpPr>
        <p:spPr>
          <a:xfrm>
            <a:off x="364770" y="967417"/>
            <a:ext cx="576342" cy="93862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0F14450-6EEE-4708-96ED-FDBB7C6BC005}"/>
              </a:ext>
            </a:extLst>
          </p:cNvPr>
          <p:cNvCxnSpPr>
            <a:cxnSpLocks/>
          </p:cNvCxnSpPr>
          <p:nvPr/>
        </p:nvCxnSpPr>
        <p:spPr>
          <a:xfrm>
            <a:off x="1281070" y="2072258"/>
            <a:ext cx="1117488" cy="721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ontent Placeholder 6">
            <a:extLst>
              <a:ext uri="{FF2B5EF4-FFF2-40B4-BE49-F238E27FC236}">
                <a16:creationId xmlns:a16="http://schemas.microsoft.com/office/drawing/2014/main" id="{401ED5A8-CFAD-4239-873E-26DF79ACBC8F}"/>
              </a:ext>
            </a:extLst>
          </p:cNvPr>
          <p:cNvSpPr txBox="1">
            <a:spLocks/>
          </p:cNvSpPr>
          <p:nvPr/>
        </p:nvSpPr>
        <p:spPr>
          <a:xfrm>
            <a:off x="352650" y="871124"/>
            <a:ext cx="1562506" cy="447219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</a:t>
            </a:r>
            <a:endParaRPr lang="it-IT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1009C2E-6F36-419E-A372-5555805A5E90}"/>
              </a:ext>
            </a:extLst>
          </p:cNvPr>
          <p:cNvCxnSpPr>
            <a:cxnSpLocks/>
          </p:cNvCxnSpPr>
          <p:nvPr/>
        </p:nvCxnSpPr>
        <p:spPr>
          <a:xfrm flipV="1">
            <a:off x="3912738" y="971773"/>
            <a:ext cx="576342" cy="93862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space réservé du contenu 1">
            <a:extLst>
              <a:ext uri="{FF2B5EF4-FFF2-40B4-BE49-F238E27FC236}">
                <a16:creationId xmlns:a16="http://schemas.microsoft.com/office/drawing/2014/main" id="{397F9519-5D50-49FD-88C8-FF5F1D9C5091}"/>
              </a:ext>
            </a:extLst>
          </p:cNvPr>
          <p:cNvSpPr txBox="1">
            <a:spLocks/>
          </p:cNvSpPr>
          <p:nvPr/>
        </p:nvSpPr>
        <p:spPr>
          <a:xfrm>
            <a:off x="64856" y="2569776"/>
            <a:ext cx="5773236" cy="36623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MZM with heater tuning n</a:t>
            </a:r>
            <a:r>
              <a:rPr lang="en-US" baseline="-25000" dirty="0"/>
              <a:t>m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31B2EFB-4CB0-43BB-BCA5-C03253519368}"/>
              </a:ext>
            </a:extLst>
          </p:cNvPr>
          <p:cNvSpPr txBox="1"/>
          <p:nvPr/>
        </p:nvSpPr>
        <p:spPr>
          <a:xfrm>
            <a:off x="3018008" y="1893079"/>
            <a:ext cx="47354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Si</a:t>
            </a:r>
            <a:endParaRPr lang="en-CH" sz="1400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EA8657-CB1B-40BC-9CE0-D38FB854C84C}"/>
              </a:ext>
            </a:extLst>
          </p:cNvPr>
          <p:cNvSpPr txBox="1"/>
          <p:nvPr/>
        </p:nvSpPr>
        <p:spPr>
          <a:xfrm>
            <a:off x="3329873" y="2171589"/>
            <a:ext cx="695791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/>
              <a:t>SiO2</a:t>
            </a:r>
            <a:endParaRPr lang="en-CH" sz="1400" b="1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CFE900F-B69F-4B52-B12B-BA22059EEC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74" b="15086"/>
          <a:stretch/>
        </p:blipFill>
        <p:spPr>
          <a:xfrm>
            <a:off x="817646" y="2952137"/>
            <a:ext cx="3425483" cy="2110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F0B98-9AC9-4492-AC55-3CDD5D2DA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002" y="2832370"/>
            <a:ext cx="4557142" cy="2285691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7155139-8982-4209-91E6-CA2DC9177B2C}"/>
              </a:ext>
            </a:extLst>
          </p:cNvPr>
          <p:cNvSpPr txBox="1"/>
          <p:nvPr/>
        </p:nvSpPr>
        <p:spPr>
          <a:xfrm>
            <a:off x="888969" y="3252491"/>
            <a:ext cx="47354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>
                <a:solidFill>
                  <a:schemeClr val="accent1"/>
                </a:solidFill>
              </a:rPr>
              <a:t>V+</a:t>
            </a:r>
            <a:endParaRPr lang="en-CH" sz="1400" b="1" dirty="0">
              <a:solidFill>
                <a:schemeClr val="accent1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815F81A-8E45-42CC-AD9F-838174FD60EB}"/>
              </a:ext>
            </a:extLst>
          </p:cNvPr>
          <p:cNvSpPr txBox="1"/>
          <p:nvPr/>
        </p:nvSpPr>
        <p:spPr>
          <a:xfrm>
            <a:off x="1362509" y="3252491"/>
            <a:ext cx="47354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>
                <a:solidFill>
                  <a:schemeClr val="accent1"/>
                </a:solidFill>
              </a:rPr>
              <a:t>V-</a:t>
            </a:r>
            <a:endParaRPr lang="en-CH" sz="1400" b="1" dirty="0">
              <a:solidFill>
                <a:schemeClr val="accent1"/>
              </a:solidFill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B6ED77A-C2EB-477B-96A9-2AC9EE22031E}"/>
              </a:ext>
            </a:extLst>
          </p:cNvPr>
          <p:cNvCxnSpPr>
            <a:cxnSpLocks/>
          </p:cNvCxnSpPr>
          <p:nvPr/>
        </p:nvCxnSpPr>
        <p:spPr>
          <a:xfrm>
            <a:off x="1179829" y="4917993"/>
            <a:ext cx="588869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2FCCAF48-9C45-4721-B4D5-1EA706CAC3AD}"/>
              </a:ext>
            </a:extLst>
          </p:cNvPr>
          <p:cNvCxnSpPr>
            <a:cxnSpLocks/>
          </p:cNvCxnSpPr>
          <p:nvPr/>
        </p:nvCxnSpPr>
        <p:spPr>
          <a:xfrm>
            <a:off x="3529560" y="3157187"/>
            <a:ext cx="588869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EC0D280-A41F-4CFD-85F3-7DDA8D383E18}"/>
              </a:ext>
            </a:extLst>
          </p:cNvPr>
          <p:cNvCxnSpPr>
            <a:cxnSpLocks/>
          </p:cNvCxnSpPr>
          <p:nvPr/>
        </p:nvCxnSpPr>
        <p:spPr>
          <a:xfrm>
            <a:off x="3533217" y="3484988"/>
            <a:ext cx="588869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B4276425-2FCE-4217-9AAC-691CA9CDF70A}"/>
              </a:ext>
            </a:extLst>
          </p:cNvPr>
          <p:cNvSpPr txBox="1"/>
          <p:nvPr/>
        </p:nvSpPr>
        <p:spPr>
          <a:xfrm>
            <a:off x="2900924" y="2984102"/>
            <a:ext cx="77684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>
                <a:solidFill>
                  <a:schemeClr val="bg1"/>
                </a:solidFill>
              </a:rPr>
              <a:t>Out 1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BCFF7B8-FB47-46DB-83F5-4C4A128D5479}"/>
              </a:ext>
            </a:extLst>
          </p:cNvPr>
          <p:cNvSpPr txBox="1"/>
          <p:nvPr/>
        </p:nvSpPr>
        <p:spPr>
          <a:xfrm>
            <a:off x="2898608" y="3300092"/>
            <a:ext cx="77684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>
                <a:solidFill>
                  <a:schemeClr val="bg1"/>
                </a:solidFill>
              </a:rPr>
              <a:t>Out 2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F066119-1129-4D2D-B845-419569873F05}"/>
              </a:ext>
            </a:extLst>
          </p:cNvPr>
          <p:cNvSpPr txBox="1"/>
          <p:nvPr/>
        </p:nvSpPr>
        <p:spPr>
          <a:xfrm>
            <a:off x="1742459" y="4771276"/>
            <a:ext cx="77684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CH" sz="1400" b="1" dirty="0">
                <a:solidFill>
                  <a:schemeClr val="bg1"/>
                </a:solidFill>
              </a:rPr>
              <a:t>In</a:t>
            </a:r>
            <a:endParaRPr lang="en-CH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4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4" grpId="0"/>
      <p:bldP spid="75" grpId="0"/>
      <p:bldP spid="83" grpId="0"/>
      <p:bldP spid="84" grpId="0"/>
      <p:bldP spid="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17</a:t>
            </a:fld>
            <a:endParaRPr lang="fr-FR" sz="1400" dirty="0"/>
          </a:p>
        </p:txBody>
      </p:sp>
      <p:sp>
        <p:nvSpPr>
          <p:cNvPr id="188" name="Titre 2">
            <a:extLst>
              <a:ext uri="{FF2B5EF4-FFF2-40B4-BE49-F238E27FC236}">
                <a16:creationId xmlns:a16="http://schemas.microsoft.com/office/drawing/2014/main" id="{65B159A8-DACA-42CA-A9EE-EEF47F36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Typical transmission spectra</a:t>
            </a:r>
          </a:p>
        </p:txBody>
      </p:sp>
      <p:sp>
        <p:nvSpPr>
          <p:cNvPr id="206" name="Espace réservé du contenu 1">
            <a:extLst>
              <a:ext uri="{FF2B5EF4-FFF2-40B4-BE49-F238E27FC236}">
                <a16:creationId xmlns:a16="http://schemas.microsoft.com/office/drawing/2014/main" id="{827CABDD-5D3D-478D-BEE2-C1212ECA02A5}"/>
              </a:ext>
            </a:extLst>
          </p:cNvPr>
          <p:cNvSpPr txBox="1">
            <a:spLocks/>
          </p:cNvSpPr>
          <p:nvPr/>
        </p:nvSpPr>
        <p:spPr>
          <a:xfrm>
            <a:off x="64856" y="666109"/>
            <a:ext cx="5773236" cy="36623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Ring resonators: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739C7D-F821-4844-97BD-52EBA5F6379A}"/>
              </a:ext>
            </a:extLst>
          </p:cNvPr>
          <p:cNvGrpSpPr/>
          <p:nvPr/>
        </p:nvGrpSpPr>
        <p:grpSpPr>
          <a:xfrm>
            <a:off x="4612671" y="2747593"/>
            <a:ext cx="3209500" cy="2347612"/>
            <a:chOff x="4834150" y="780353"/>
            <a:chExt cx="3209500" cy="23476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B1D199-4D84-4173-97D7-9C3CE63ED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0" y="1029869"/>
              <a:ext cx="3124200" cy="18573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CC2158-2E08-4D4A-8A73-6D93543F75B9}"/>
                </a:ext>
              </a:extLst>
            </p:cNvPr>
            <p:cNvSpPr txBox="1"/>
            <p:nvPr/>
          </p:nvSpPr>
          <p:spPr>
            <a:xfrm>
              <a:off x="5386529" y="780353"/>
              <a:ext cx="26571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cs typeface="Calibri" panose="020F0502020204030204" pitchFamily="34" charset="0"/>
                </a:rPr>
                <a:t>Transmission measurements</a:t>
              </a:r>
              <a:endParaRPr lang="fr-CH" sz="1400" dirty="0"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914B36-5DFB-45C5-BE9F-13DFF8BCC2AB}"/>
                </a:ext>
              </a:extLst>
            </p:cNvPr>
            <p:cNvSpPr txBox="1"/>
            <p:nvPr/>
          </p:nvSpPr>
          <p:spPr>
            <a:xfrm>
              <a:off x="5954296" y="2866355"/>
              <a:ext cx="13395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Wavelength (nm)</a:t>
              </a:r>
              <a:endParaRPr lang="fr-CH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6541F0-C61F-428F-A831-3D1B57B92AFD}"/>
                </a:ext>
              </a:extLst>
            </p:cNvPr>
            <p:cNvSpPr txBox="1"/>
            <p:nvPr/>
          </p:nvSpPr>
          <p:spPr>
            <a:xfrm>
              <a:off x="4834150" y="1318778"/>
              <a:ext cx="47824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Calibri" panose="020F0502020204030204" pitchFamily="34" charset="0"/>
                  <a:cs typeface="Calibri" panose="020F0502020204030204" pitchFamily="34" charset="0"/>
                </a:rPr>
                <a:t>dB</a:t>
              </a:r>
              <a:endParaRPr lang="fr-CH"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295769E-05C7-4A19-B8C9-CE25FE6F31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-1" b="11896"/>
          <a:stretch/>
        </p:blipFill>
        <p:spPr>
          <a:xfrm>
            <a:off x="724927" y="1490573"/>
            <a:ext cx="3643341" cy="2407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A9787F-D697-45EE-98D4-B7D0494701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78" t="1443" r="22043"/>
          <a:stretch/>
        </p:blipFill>
        <p:spPr>
          <a:xfrm>
            <a:off x="5231734" y="982893"/>
            <a:ext cx="2149642" cy="158885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E38C9E-78F5-40E5-9FF3-E03531ECCBC3}"/>
              </a:ext>
            </a:extLst>
          </p:cNvPr>
          <p:cNvCxnSpPr/>
          <p:nvPr/>
        </p:nvCxnSpPr>
        <p:spPr>
          <a:xfrm>
            <a:off x="7724555" y="3657807"/>
            <a:ext cx="31014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E15310-F6DC-4442-B683-190046EFF456}"/>
              </a:ext>
            </a:extLst>
          </p:cNvPr>
          <p:cNvSpPr txBox="1"/>
          <p:nvPr/>
        </p:nvSpPr>
        <p:spPr>
          <a:xfrm>
            <a:off x="8034702" y="3527002"/>
            <a:ext cx="11092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Radius=100 µ</a:t>
            </a:r>
            <a:r>
              <a:rPr lang="fr-FR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fr-CH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371427-B537-4920-B5B7-33249F2949B8}"/>
              </a:ext>
            </a:extLst>
          </p:cNvPr>
          <p:cNvCxnSpPr/>
          <p:nvPr/>
        </p:nvCxnSpPr>
        <p:spPr>
          <a:xfrm>
            <a:off x="7724555" y="4028834"/>
            <a:ext cx="310147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8062E64-1ED6-4478-AA4F-08C9D6DEEDDE}"/>
              </a:ext>
            </a:extLst>
          </p:cNvPr>
          <p:cNvSpPr txBox="1"/>
          <p:nvPr/>
        </p:nvSpPr>
        <p:spPr>
          <a:xfrm>
            <a:off x="8034702" y="3898029"/>
            <a:ext cx="10665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Radius=200 µ</a:t>
            </a:r>
            <a:r>
              <a:rPr lang="fr-FR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fr-CH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143A18-B8DC-4659-BACF-2FB2FF368D3A}"/>
              </a:ext>
            </a:extLst>
          </p:cNvPr>
          <p:cNvSpPr txBox="1"/>
          <p:nvPr/>
        </p:nvSpPr>
        <p:spPr>
          <a:xfrm>
            <a:off x="5563205" y="649442"/>
            <a:ext cx="2216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Calibri" panose="020F0502020204030204" pitchFamily="34" charset="0"/>
              </a:rPr>
              <a:t>CST simulation</a:t>
            </a:r>
            <a:endParaRPr lang="fr-CH" sz="1400" dirty="0"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6D72AA-C193-4D99-AF43-263F74D7B130}"/>
              </a:ext>
            </a:extLst>
          </p:cNvPr>
          <p:cNvSpPr txBox="1"/>
          <p:nvPr/>
        </p:nvSpPr>
        <p:spPr>
          <a:xfrm>
            <a:off x="1903014" y="1112540"/>
            <a:ext cx="1380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Calibri" panose="020F0502020204030204" pitchFamily="34" charset="0"/>
              </a:rPr>
              <a:t>SEM image</a:t>
            </a:r>
            <a:endParaRPr lang="fr-CH" sz="1400" dirty="0"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E3ABD7-7D14-4968-A4DB-F6A654DC5E9F}"/>
              </a:ext>
            </a:extLst>
          </p:cNvPr>
          <p:cNvCxnSpPr>
            <a:cxnSpLocks/>
          </p:cNvCxnSpPr>
          <p:nvPr/>
        </p:nvCxnSpPr>
        <p:spPr>
          <a:xfrm>
            <a:off x="904875" y="1732547"/>
            <a:ext cx="2394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C786C73-2518-40E7-B972-BEB0F0A8EFF9}"/>
              </a:ext>
            </a:extLst>
          </p:cNvPr>
          <p:cNvSpPr txBox="1"/>
          <p:nvPr/>
        </p:nvSpPr>
        <p:spPr>
          <a:xfrm>
            <a:off x="724927" y="1457078"/>
            <a:ext cx="62468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µ</a:t>
            </a:r>
            <a:r>
              <a:rPr lang="fr-FR" altLang="zh-CN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fr-CH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81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Organization of the semester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18</a:t>
            </a:fld>
            <a:endParaRPr lang="fr-FR" sz="14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48A277C-2FF4-481F-BF3C-79CA9C9BF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710315"/>
              </p:ext>
            </p:extLst>
          </p:nvPr>
        </p:nvGraphicFramePr>
        <p:xfrm>
          <a:off x="175260" y="700273"/>
          <a:ext cx="5133297" cy="42120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63753">
                  <a:extLst>
                    <a:ext uri="{9D8B030D-6E8A-4147-A177-3AD203B41FA5}">
                      <a16:colId xmlns:a16="http://schemas.microsoft.com/office/drawing/2014/main" val="428804127"/>
                    </a:ext>
                  </a:extLst>
                </a:gridCol>
                <a:gridCol w="1652954">
                  <a:extLst>
                    <a:ext uri="{9D8B030D-6E8A-4147-A177-3AD203B41FA5}">
                      <a16:colId xmlns:a16="http://schemas.microsoft.com/office/drawing/2014/main" val="3586803042"/>
                    </a:ext>
                  </a:extLst>
                </a:gridCol>
                <a:gridCol w="2616590">
                  <a:extLst>
                    <a:ext uri="{9D8B030D-6E8A-4147-A177-3AD203B41FA5}">
                      <a16:colId xmlns:a16="http://schemas.microsoft.com/office/drawing/2014/main" val="1835394926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b="1" dirty="0"/>
                        <a:t>Week</a:t>
                      </a:r>
                      <a:endParaRPr lang="en-CH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/>
                        <a:t>Date</a:t>
                      </a:r>
                      <a:endParaRPr lang="en-CH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err="1"/>
                        <a:t>Step</a:t>
                      </a:r>
                      <a:endParaRPr lang="en-CH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557781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01 – Mar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Theory/simulation + start GDS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70594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2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08 – Mar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GDS </a:t>
                      </a:r>
                      <a:r>
                        <a:rPr lang="fr-CH" dirty="0" err="1"/>
                        <a:t>creation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29613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3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15 – Mar (</a:t>
                      </a:r>
                      <a:r>
                        <a:rPr lang="fr-CH" dirty="0" err="1"/>
                        <a:t>CMi</a:t>
                      </a:r>
                      <a:r>
                        <a:rPr lang="fr-CH" dirty="0"/>
                        <a:t> 1)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E-</a:t>
                      </a:r>
                      <a:r>
                        <a:rPr lang="fr-CH" dirty="0" err="1"/>
                        <a:t>beam</a:t>
                      </a:r>
                      <a:r>
                        <a:rPr lang="fr-CH" dirty="0"/>
                        <a:t> litho for </a:t>
                      </a:r>
                      <a:r>
                        <a:rPr lang="fr-CH" dirty="0" err="1"/>
                        <a:t>waveguides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42783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4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22 – Mar (</a:t>
                      </a:r>
                      <a:r>
                        <a:rPr lang="fr-CH" dirty="0" err="1"/>
                        <a:t>Cmi</a:t>
                      </a:r>
                      <a:r>
                        <a:rPr lang="fr-CH" dirty="0"/>
                        <a:t> 2)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Si dry </a:t>
                      </a:r>
                      <a:r>
                        <a:rPr lang="fr-CH" dirty="0" err="1"/>
                        <a:t>etching</a:t>
                      </a:r>
                      <a:r>
                        <a:rPr lang="fr-CH" dirty="0"/>
                        <a:t> + </a:t>
                      </a:r>
                      <a:r>
                        <a:rPr lang="fr-CH" dirty="0" err="1"/>
                        <a:t>resist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strip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0574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5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12 – </a:t>
                      </a:r>
                      <a:r>
                        <a:rPr lang="fr-CH" dirty="0" err="1"/>
                        <a:t>Apr</a:t>
                      </a:r>
                      <a:r>
                        <a:rPr lang="fr-CH" dirty="0"/>
                        <a:t> (</a:t>
                      </a:r>
                      <a:r>
                        <a:rPr lang="fr-CH" dirty="0" err="1"/>
                        <a:t>Cmi</a:t>
                      </a:r>
                      <a:r>
                        <a:rPr lang="fr-CH" dirty="0"/>
                        <a:t> 3)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SEM + AFM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26384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6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19 – </a:t>
                      </a:r>
                      <a:r>
                        <a:rPr lang="fr-CH" dirty="0" err="1"/>
                        <a:t>Apr</a:t>
                      </a:r>
                      <a:r>
                        <a:rPr lang="fr-CH" dirty="0"/>
                        <a:t> (</a:t>
                      </a:r>
                      <a:r>
                        <a:rPr lang="fr-CH" dirty="0" err="1"/>
                        <a:t>Cmi</a:t>
                      </a:r>
                      <a:r>
                        <a:rPr lang="fr-CH" dirty="0"/>
                        <a:t> 4)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E-</a:t>
                      </a:r>
                      <a:r>
                        <a:rPr lang="fr-CH" dirty="0" err="1"/>
                        <a:t>beam</a:t>
                      </a:r>
                      <a:r>
                        <a:rPr lang="fr-CH" dirty="0"/>
                        <a:t> litho for </a:t>
                      </a:r>
                      <a:r>
                        <a:rPr lang="fr-CH" dirty="0" err="1"/>
                        <a:t>heaters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48948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7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26 – </a:t>
                      </a:r>
                      <a:r>
                        <a:rPr lang="fr-CH" dirty="0" err="1"/>
                        <a:t>Apr</a:t>
                      </a:r>
                      <a:r>
                        <a:rPr lang="fr-CH" dirty="0"/>
                        <a:t> (</a:t>
                      </a:r>
                      <a:r>
                        <a:rPr lang="fr-CH" dirty="0" err="1"/>
                        <a:t>Cmi</a:t>
                      </a:r>
                      <a:r>
                        <a:rPr lang="fr-CH" dirty="0"/>
                        <a:t> 5)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err="1"/>
                        <a:t>Heaters</a:t>
                      </a:r>
                      <a:r>
                        <a:rPr lang="fr-CH" dirty="0"/>
                        <a:t> </a:t>
                      </a:r>
                      <a:r>
                        <a:rPr lang="fr-CH" dirty="0" err="1"/>
                        <a:t>deposition</a:t>
                      </a:r>
                      <a:r>
                        <a:rPr lang="fr-CH" dirty="0"/>
                        <a:t> and lift-off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091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8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03 – May (</a:t>
                      </a:r>
                      <a:r>
                        <a:rPr lang="fr-CH" dirty="0" err="1"/>
                        <a:t>Cmi</a:t>
                      </a:r>
                      <a:r>
                        <a:rPr lang="fr-CH" dirty="0"/>
                        <a:t> 6)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SEM + </a:t>
                      </a:r>
                      <a:r>
                        <a:rPr lang="fr-CH" dirty="0" err="1"/>
                        <a:t>Reflectometry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25284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9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10 – May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Transmission </a:t>
                      </a:r>
                      <a:r>
                        <a:rPr lang="fr-CH" dirty="0" err="1"/>
                        <a:t>measurements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39967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10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17 – May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/>
                        <a:t>Transmission </a:t>
                      </a:r>
                      <a:r>
                        <a:rPr lang="fr-CH" dirty="0" err="1"/>
                        <a:t>measurements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6191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11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24 – May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Data </a:t>
                      </a:r>
                      <a:r>
                        <a:rPr lang="fr-CH" dirty="0" err="1"/>
                        <a:t>analysis</a:t>
                      </a:r>
                      <a:r>
                        <a:rPr lang="fr-CH" dirty="0"/>
                        <a:t> + report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356374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12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31 – May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Report + final </a:t>
                      </a:r>
                      <a:r>
                        <a:rPr lang="fr-CH" dirty="0" err="1"/>
                        <a:t>presentation</a:t>
                      </a:r>
                      <a:r>
                        <a:rPr lang="fr-CH" dirty="0"/>
                        <a:t> </a:t>
                      </a:r>
                      <a:r>
                        <a:rPr lang="fr-CH"/>
                        <a:t>prep</a:t>
                      </a:r>
                      <a:endParaRPr lang="en-CH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0567887"/>
                  </a:ext>
                </a:extLst>
              </a:tr>
            </a:tbl>
          </a:graphicData>
        </a:graphic>
      </p:graphicFrame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4DCA23BA-CE78-4D26-8CEC-214C93D9A478}"/>
              </a:ext>
            </a:extLst>
          </p:cNvPr>
          <p:cNvSpPr txBox="1">
            <a:spLocks/>
          </p:cNvSpPr>
          <p:nvPr/>
        </p:nvSpPr>
        <p:spPr>
          <a:xfrm>
            <a:off x="5308557" y="1203960"/>
            <a:ext cx="3835443" cy="356371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Sessions on Friday 14h15 to 18h</a:t>
            </a:r>
          </a:p>
          <a:p>
            <a:r>
              <a:rPr lang="en-US" dirty="0"/>
              <a:t>More details on the process flow and the tools used in cleanroom </a:t>
            </a:r>
            <a:r>
              <a:rPr lang="en-US" dirty="0">
                <a:hlinkClick r:id="rId3"/>
              </a:rPr>
              <a:t>on Moodle</a:t>
            </a:r>
            <a:endParaRPr lang="en-US" dirty="0"/>
          </a:p>
          <a:p>
            <a:r>
              <a:rPr lang="en-US" dirty="0"/>
              <a:t>Transmission measurements in HYLAB laboratories, </a:t>
            </a:r>
            <a:r>
              <a:rPr lang="en-US" dirty="0">
                <a:hlinkClick r:id="rId4"/>
              </a:rPr>
              <a:t>BM3237 </a:t>
            </a:r>
            <a:r>
              <a:rPr lang="en-US" dirty="0"/>
              <a:t>and </a:t>
            </a:r>
            <a:r>
              <a:rPr lang="en-US" dirty="0">
                <a:hlinkClick r:id="rId5"/>
              </a:rPr>
              <a:t>BM3239</a:t>
            </a:r>
            <a:endParaRPr lang="en-US" dirty="0"/>
          </a:p>
          <a:p>
            <a:r>
              <a:rPr lang="en-US" dirty="0"/>
              <a:t>Report submission due on June 7</a:t>
            </a:r>
            <a:r>
              <a:rPr lang="en-US" baseline="30000" dirty="0"/>
              <a:t>th</a:t>
            </a:r>
            <a:r>
              <a:rPr lang="en-US" dirty="0"/>
              <a:t>, one week after the last session: follow guidelines on Moodle</a:t>
            </a:r>
          </a:p>
        </p:txBody>
      </p:sp>
    </p:spTree>
    <p:extLst>
      <p:ext uri="{BB962C8B-B14F-4D97-AF65-F5344CB8AC3E}">
        <p14:creationId xmlns:p14="http://schemas.microsoft.com/office/powerpoint/2010/main" val="2280353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Preparation for first session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19</a:t>
            </a:fld>
            <a:endParaRPr lang="fr-FR" sz="1400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4DCA23BA-CE78-4D26-8CEC-214C93D9A478}"/>
              </a:ext>
            </a:extLst>
          </p:cNvPr>
          <p:cNvSpPr txBox="1">
            <a:spLocks/>
          </p:cNvSpPr>
          <p:nvPr/>
        </p:nvSpPr>
        <p:spPr>
          <a:xfrm>
            <a:off x="638082" y="1105487"/>
            <a:ext cx="7450840" cy="356371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mask layout visualization: download K-layout from </a:t>
            </a:r>
            <a:r>
              <a:rPr lang="en-US" dirty="0">
                <a:hlinkClick r:id="rId3"/>
              </a:rPr>
              <a:t>https://www.klayout.de/build.html</a:t>
            </a:r>
            <a:r>
              <a:rPr lang="en-US" dirty="0"/>
              <a:t> selecting the most recent version </a:t>
            </a:r>
          </a:p>
          <a:p>
            <a:pPr lvl="1"/>
            <a:r>
              <a:rPr lang="en-US" dirty="0"/>
              <a:t>Try to open the GDS example found on Moodle and play with layers and components</a:t>
            </a:r>
          </a:p>
          <a:p>
            <a:r>
              <a:rPr lang="en-US" dirty="0"/>
              <a:t>For mask layout creation: we will use Python packages, so be ready to work on the Python environment you prefer.</a:t>
            </a:r>
          </a:p>
          <a:p>
            <a:pPr lvl="1"/>
            <a:r>
              <a:rPr lang="en-US" dirty="0"/>
              <a:t>Our main choice is Spyder, launched through Anaconda. In this case, you can download it from </a:t>
            </a:r>
            <a:r>
              <a:rPr lang="en-US" dirty="0">
                <a:hlinkClick r:id="rId4"/>
              </a:rPr>
              <a:t>www.anaconda.com</a:t>
            </a:r>
            <a:endParaRPr lang="en-US" dirty="0"/>
          </a:p>
          <a:p>
            <a:pPr lvl="1"/>
            <a:r>
              <a:rPr lang="en-US" dirty="0"/>
              <a:t>A potential alternative is Jupyter Notebook, always launched through Anaconda</a:t>
            </a:r>
          </a:p>
          <a:p>
            <a:r>
              <a:rPr lang="en-US" dirty="0"/>
              <a:t>Prepare any question you want to ask to us!</a:t>
            </a:r>
          </a:p>
        </p:txBody>
      </p:sp>
    </p:spTree>
    <p:extLst>
      <p:ext uri="{BB962C8B-B14F-4D97-AF65-F5344CB8AC3E}">
        <p14:creationId xmlns:p14="http://schemas.microsoft.com/office/powerpoint/2010/main" val="3252037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Professor and TAs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2</a:t>
            </a:fld>
            <a:endParaRPr lang="fr-FR" sz="1400" dirty="0"/>
          </a:p>
        </p:txBody>
      </p:sp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61C649D2-F6BC-4F62-85FF-567DC2AD1C96}"/>
              </a:ext>
            </a:extLst>
          </p:cNvPr>
          <p:cNvSpPr txBox="1">
            <a:spLocks/>
          </p:cNvSpPr>
          <p:nvPr/>
        </p:nvSpPr>
        <p:spPr>
          <a:xfrm>
            <a:off x="641003" y="1029102"/>
            <a:ext cx="4957771" cy="57109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Professor: </a:t>
            </a:r>
            <a:r>
              <a:rPr lang="en-US" dirty="0">
                <a:hlinkClick r:id="rId3"/>
              </a:rPr>
              <a:t>Ileana-Cristina </a:t>
            </a:r>
            <a:r>
              <a:rPr lang="en-US" dirty="0" err="1">
                <a:hlinkClick r:id="rId3"/>
              </a:rPr>
              <a:t>Benea-Chelmus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3F423-829A-45C4-B8C6-A4D53B6D3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982" y="416580"/>
            <a:ext cx="1412139" cy="1743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202CE3-2539-493D-890C-4CA805383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211" y="3022509"/>
            <a:ext cx="1536223" cy="1989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B0143D-59BC-4CC0-AC17-6756E36DE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560" y="3022508"/>
            <a:ext cx="1483638" cy="1989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AAE7E0-17DE-4807-82FC-4B77427EE4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3082"/>
          <a:stretch/>
        </p:blipFill>
        <p:spPr>
          <a:xfrm>
            <a:off x="6484449" y="2990990"/>
            <a:ext cx="1536223" cy="2021478"/>
          </a:xfrm>
          <a:prstGeom prst="rect">
            <a:avLst/>
          </a:prstGeom>
        </p:spPr>
      </p:pic>
      <p:sp>
        <p:nvSpPr>
          <p:cNvPr id="18" name="Espace réservé du contenu 1">
            <a:extLst>
              <a:ext uri="{FF2B5EF4-FFF2-40B4-BE49-F238E27FC236}">
                <a16:creationId xmlns:a16="http://schemas.microsoft.com/office/drawing/2014/main" id="{30E2A817-A34B-48C1-8060-7EFDF0604AEA}"/>
              </a:ext>
            </a:extLst>
          </p:cNvPr>
          <p:cNvSpPr txBox="1">
            <a:spLocks/>
          </p:cNvSpPr>
          <p:nvPr/>
        </p:nvSpPr>
        <p:spPr>
          <a:xfrm>
            <a:off x="641003" y="2239164"/>
            <a:ext cx="2429858" cy="86979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TAs:</a:t>
            </a:r>
          </a:p>
          <a:p>
            <a:r>
              <a:rPr lang="en-US" dirty="0">
                <a:hlinkClick r:id="rId8"/>
              </a:rPr>
              <a:t>Jiawen Liu</a:t>
            </a:r>
            <a:endParaRPr lang="en-US" dirty="0"/>
          </a:p>
        </p:txBody>
      </p:sp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7B021C43-1163-4F8D-BEAB-9A4BF3B74BC4}"/>
              </a:ext>
            </a:extLst>
          </p:cNvPr>
          <p:cNvSpPr txBox="1">
            <a:spLocks/>
          </p:cNvSpPr>
          <p:nvPr/>
        </p:nvSpPr>
        <p:spPr>
          <a:xfrm>
            <a:off x="3290394" y="2560941"/>
            <a:ext cx="2429858" cy="86979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9"/>
              </a:rPr>
              <a:t>Francesco Bertot</a:t>
            </a:r>
            <a:endParaRPr lang="en-US" dirty="0"/>
          </a:p>
        </p:txBody>
      </p:sp>
      <p:sp>
        <p:nvSpPr>
          <p:cNvPr id="20" name="Espace réservé du contenu 1">
            <a:extLst>
              <a:ext uri="{FF2B5EF4-FFF2-40B4-BE49-F238E27FC236}">
                <a16:creationId xmlns:a16="http://schemas.microsoft.com/office/drawing/2014/main" id="{88674D46-FFE1-4591-9E9C-44D12ACD59EE}"/>
              </a:ext>
            </a:extLst>
          </p:cNvPr>
          <p:cNvSpPr txBox="1">
            <a:spLocks/>
          </p:cNvSpPr>
          <p:nvPr/>
        </p:nvSpPr>
        <p:spPr>
          <a:xfrm>
            <a:off x="5986815" y="2560941"/>
            <a:ext cx="2758612" cy="86979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10"/>
              </a:rPr>
              <a:t>Zahra </a:t>
            </a:r>
            <a:r>
              <a:rPr lang="en-US" dirty="0" err="1">
                <a:hlinkClick r:id="rId10"/>
              </a:rPr>
              <a:t>Basiri</a:t>
            </a:r>
            <a:r>
              <a:rPr lang="en-US" dirty="0">
                <a:hlinkClick r:id="rId10"/>
              </a:rPr>
              <a:t> </a:t>
            </a:r>
            <a:r>
              <a:rPr lang="en-US" dirty="0"/>
              <a:t>(backup)</a:t>
            </a:r>
          </a:p>
        </p:txBody>
      </p:sp>
    </p:spTree>
    <p:extLst>
      <p:ext uri="{BB962C8B-B14F-4D97-AF65-F5344CB8AC3E}">
        <p14:creationId xmlns:p14="http://schemas.microsoft.com/office/powerpoint/2010/main" val="2309969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AA987C5-3463-4411-8108-F331B2460347}"/>
              </a:ext>
            </a:extLst>
          </p:cNvPr>
          <p:cNvSpPr txBox="1">
            <a:spLocks/>
          </p:cNvSpPr>
          <p:nvPr/>
        </p:nvSpPr>
        <p:spPr>
          <a:xfrm>
            <a:off x="0" y="1203362"/>
            <a:ext cx="2614204" cy="460375"/>
          </a:xfrm>
          <a:prstGeom prst="rect">
            <a:avLst/>
          </a:prstGeom>
          <a:solidFill>
            <a:schemeClr val="bg1"/>
          </a:solidFill>
        </p:spPr>
        <p:txBody>
          <a:bodyPr vert="horz" lIns="90000" tIns="45720" rIns="91440" bIns="45720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latin typeface="+mj-lt"/>
                <a:cs typeface="Calibri" panose="020F0502020204030204" pitchFamily="34" charset="0"/>
              </a:rPr>
              <a:t>Spring </a:t>
            </a:r>
            <a:r>
              <a:rPr lang="fr-FR" sz="2000" b="1" dirty="0" err="1">
                <a:latin typeface="+mj-lt"/>
                <a:cs typeface="Calibri" panose="020F0502020204030204" pitchFamily="34" charset="0"/>
              </a:rPr>
              <a:t>semester</a:t>
            </a:r>
            <a:r>
              <a:rPr lang="fr-FR" sz="2000" b="1" dirty="0">
                <a:latin typeface="+mj-lt"/>
                <a:cs typeface="Calibri" panose="020F0502020204030204" pitchFamily="34" charset="0"/>
              </a:rPr>
              <a:t> 2024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5A5C923-5A79-224D-A6A6-8267C6475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5933" y="718457"/>
            <a:ext cx="3158068" cy="240646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MICRO-373: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TP introduction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34F3CA74-E434-844A-9C90-0FE7EB8DB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5933" y="2947451"/>
            <a:ext cx="3158067" cy="1821655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Professor: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Ileana-Cristina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Benea-Chelmus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Teaching assistants:</a:t>
            </a:r>
          </a:p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Francesco Bertot</a:t>
            </a:r>
          </a:p>
          <a:p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Jiawen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Liu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3BCA55-E2C0-5C4E-89C0-5D85ED2FB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15200" y="4868333"/>
            <a:ext cx="1828800" cy="275167"/>
          </a:xfrm>
        </p:spPr>
        <p:txBody>
          <a:bodyPr/>
          <a:lstStyle/>
          <a:p>
            <a:r>
              <a:rPr lang="fr-CH" sz="1400" dirty="0">
                <a:latin typeface="Calibri" panose="020F0502020204030204" pitchFamily="34" charset="0"/>
                <a:cs typeface="Calibri" panose="020F0502020204030204" pitchFamily="34" charset="0"/>
              </a:rPr>
              <a:t>23/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02/2024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E971DB5-9E44-4C9E-A222-FD49AA112856}"/>
              </a:ext>
            </a:extLst>
          </p:cNvPr>
          <p:cNvSpPr txBox="1"/>
          <p:nvPr/>
        </p:nvSpPr>
        <p:spPr>
          <a:xfrm>
            <a:off x="92552" y="588573"/>
            <a:ext cx="5791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3600" b="1" i="0" u="none" strike="noStrike" kern="1000" cap="none" spc="-70" normalizeH="0" baseline="0" noProof="0" dirty="0">
                <a:ln>
                  <a:noFill/>
                </a:ln>
                <a:effectLst/>
                <a:uLnTx/>
                <a:uFillTx/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Topic 1: Integrated photonic chip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3DE211-DEC3-4BAA-A742-86FEE85D9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8" y="1747786"/>
            <a:ext cx="3534651" cy="32105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D4678E-79C8-4335-885B-6661700BF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t="13866" r="11486" b="22261"/>
          <a:stretch/>
        </p:blipFill>
        <p:spPr>
          <a:xfrm>
            <a:off x="3158068" y="2738355"/>
            <a:ext cx="2662493" cy="16304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E5326F-2F84-441D-AD44-79923A6BBB7E}"/>
              </a:ext>
            </a:extLst>
          </p:cNvPr>
          <p:cNvSpPr/>
          <p:nvPr/>
        </p:nvSpPr>
        <p:spPr>
          <a:xfrm>
            <a:off x="1705240" y="2861470"/>
            <a:ext cx="423333" cy="431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427FAE-333D-43E2-BB73-4B13CE9AC2F1}"/>
              </a:ext>
            </a:extLst>
          </p:cNvPr>
          <p:cNvCxnSpPr>
            <a:cxnSpLocks/>
          </p:cNvCxnSpPr>
          <p:nvPr/>
        </p:nvCxnSpPr>
        <p:spPr>
          <a:xfrm>
            <a:off x="2128573" y="3293270"/>
            <a:ext cx="1022977" cy="105841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4D6290-2A23-4042-BAE0-FECAB0FFFAE3}"/>
              </a:ext>
            </a:extLst>
          </p:cNvPr>
          <p:cNvCxnSpPr>
            <a:cxnSpLocks/>
          </p:cNvCxnSpPr>
          <p:nvPr/>
        </p:nvCxnSpPr>
        <p:spPr>
          <a:xfrm flipV="1">
            <a:off x="2128573" y="2738355"/>
            <a:ext cx="1022977" cy="12311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E08A3909-C0BC-4077-8DA3-C40A550EDDA3}"/>
              </a:ext>
            </a:extLst>
          </p:cNvPr>
          <p:cNvSpPr>
            <a:spLocks noGrp="1"/>
          </p:cNvSpPr>
          <p:nvPr/>
        </p:nvSpPr>
        <p:spPr>
          <a:xfrm>
            <a:off x="102237" y="4226665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IN</a:t>
            </a:r>
            <a:endParaRPr lang="en-US" sz="20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4CF4069F-0BE3-4F13-A1ED-3C18ABB1AD79}"/>
              </a:ext>
            </a:extLst>
          </p:cNvPr>
          <p:cNvSpPr>
            <a:spLocks noGrp="1"/>
          </p:cNvSpPr>
          <p:nvPr/>
        </p:nvSpPr>
        <p:spPr>
          <a:xfrm>
            <a:off x="132821" y="1914121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Micro heater</a:t>
            </a:r>
            <a:endParaRPr lang="en-US" sz="20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E3401286-C0D0-47FF-98B2-4CBB831F9BD7}"/>
              </a:ext>
            </a:extLst>
          </p:cNvPr>
          <p:cNvSpPr>
            <a:spLocks noGrp="1"/>
          </p:cNvSpPr>
          <p:nvPr/>
        </p:nvSpPr>
        <p:spPr>
          <a:xfrm>
            <a:off x="4460685" y="3079028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X-coupler</a:t>
            </a:r>
            <a:endParaRPr lang="en-US" sz="20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05D8E8EE-86BF-4D85-9733-45C112C1933C}"/>
              </a:ext>
            </a:extLst>
          </p:cNvPr>
          <p:cNvSpPr>
            <a:spLocks noGrp="1"/>
          </p:cNvSpPr>
          <p:nvPr/>
        </p:nvSpPr>
        <p:spPr>
          <a:xfrm>
            <a:off x="2895600" y="2258742"/>
            <a:ext cx="1565085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OUT</a:t>
            </a:r>
            <a:endParaRPr lang="en-US" sz="20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E1E899-8A10-400F-9245-E66E70D64EB6}"/>
              </a:ext>
            </a:extLst>
          </p:cNvPr>
          <p:cNvCxnSpPr/>
          <p:nvPr/>
        </p:nvCxnSpPr>
        <p:spPr>
          <a:xfrm>
            <a:off x="757767" y="4368800"/>
            <a:ext cx="5842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8A2C13D-4DD0-4755-87FC-DFBCFEE7BF7B}"/>
              </a:ext>
            </a:extLst>
          </p:cNvPr>
          <p:cNvCxnSpPr/>
          <p:nvPr/>
        </p:nvCxnSpPr>
        <p:spPr>
          <a:xfrm>
            <a:off x="2311400" y="2446866"/>
            <a:ext cx="5842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27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652B3A-08BA-44FD-B78F-9131AA8F6FCD}"/>
              </a:ext>
            </a:extLst>
          </p:cNvPr>
          <p:cNvGrpSpPr/>
          <p:nvPr/>
        </p:nvGrpSpPr>
        <p:grpSpPr>
          <a:xfrm>
            <a:off x="50328" y="1154179"/>
            <a:ext cx="4585341" cy="2432929"/>
            <a:chOff x="60961" y="2381251"/>
            <a:chExt cx="4585341" cy="24329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624C5F-6A50-4120-82E8-C70BFE36B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1" y="2381252"/>
              <a:ext cx="4585341" cy="24329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35AD0A3-EFA4-4D50-80F7-430B18BA91AF}"/>
                </a:ext>
              </a:extLst>
            </p:cNvPr>
            <p:cNvSpPr/>
            <p:nvPr/>
          </p:nvSpPr>
          <p:spPr>
            <a:xfrm>
              <a:off x="533400" y="2381251"/>
              <a:ext cx="1546860" cy="15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Integrated photonics: overview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3</a:t>
            </a:fld>
            <a:endParaRPr lang="fr-FR" sz="1400" dirty="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1EEEBB11-CC1B-40CD-87C0-78DE1BC79D5F}"/>
              </a:ext>
            </a:extLst>
          </p:cNvPr>
          <p:cNvSpPr txBox="1"/>
          <p:nvPr/>
        </p:nvSpPr>
        <p:spPr>
          <a:xfrm>
            <a:off x="1" y="4814179"/>
            <a:ext cx="5059680" cy="3293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293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K. Sengupta, et al., Nat. Electronics 1, 622–635 (2018), https://doi.org/10.1038/s41928-018-0173-2</a:t>
            </a:r>
          </a:p>
          <a:p>
            <a:pPr marL="0" marR="0" lvl="0" indent="0" defTabSz="4293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002329-442F-463B-8DAE-C384EE72C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956" y="1430811"/>
            <a:ext cx="3858663" cy="2059485"/>
          </a:xfrm>
          <a:prstGeom prst="rect">
            <a:avLst/>
          </a:prstGeom>
        </p:spPr>
      </p:pic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61C649D2-F6BC-4F62-85FF-567DC2AD1C96}"/>
              </a:ext>
            </a:extLst>
          </p:cNvPr>
          <p:cNvSpPr txBox="1">
            <a:spLocks/>
          </p:cNvSpPr>
          <p:nvPr/>
        </p:nvSpPr>
        <p:spPr>
          <a:xfrm>
            <a:off x="162869" y="663878"/>
            <a:ext cx="9052560" cy="766933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Compact high-frequency components with large variety of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39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652B3A-08BA-44FD-B78F-9131AA8F6FCD}"/>
              </a:ext>
            </a:extLst>
          </p:cNvPr>
          <p:cNvGrpSpPr/>
          <p:nvPr/>
        </p:nvGrpSpPr>
        <p:grpSpPr>
          <a:xfrm>
            <a:off x="50327" y="1154179"/>
            <a:ext cx="4585341" cy="2432929"/>
            <a:chOff x="60961" y="2381251"/>
            <a:chExt cx="4585341" cy="24329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624C5F-6A50-4120-82E8-C70BFE36B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1" y="2381252"/>
              <a:ext cx="4585341" cy="24329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35AD0A3-EFA4-4D50-80F7-430B18BA91AF}"/>
                </a:ext>
              </a:extLst>
            </p:cNvPr>
            <p:cNvSpPr/>
            <p:nvPr/>
          </p:nvSpPr>
          <p:spPr>
            <a:xfrm>
              <a:off x="533400" y="2381251"/>
              <a:ext cx="1546860" cy="15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69" y="663878"/>
            <a:ext cx="9052560" cy="766933"/>
          </a:xfrm>
        </p:spPr>
        <p:txBody>
          <a:bodyPr>
            <a:normAutofit/>
          </a:bodyPr>
          <a:lstStyle/>
          <a:p>
            <a:r>
              <a:rPr lang="en-US" dirty="0"/>
              <a:t>Compact high-frequency components with large variety of applications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Integrated photonics: overview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4</a:t>
            </a:fld>
            <a:endParaRPr lang="fr-FR" sz="1400" dirty="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1EEEBB11-CC1B-40CD-87C0-78DE1BC79D5F}"/>
              </a:ext>
            </a:extLst>
          </p:cNvPr>
          <p:cNvSpPr txBox="1"/>
          <p:nvPr/>
        </p:nvSpPr>
        <p:spPr>
          <a:xfrm>
            <a:off x="1" y="4814179"/>
            <a:ext cx="5059680" cy="3293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293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K. Sengupta, et al., Nat. Electronics 1, 622–635 (2018), https://doi.org/10.1038/s41928-018-0173-2</a:t>
            </a:r>
          </a:p>
          <a:p>
            <a:pPr marL="0" marR="0" lvl="0" indent="0" defTabSz="4293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rgbClr val="413C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700" dirty="0" err="1">
                <a:solidFill>
                  <a:srgbClr val="413C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Pelucchi</a:t>
            </a:r>
            <a:r>
              <a:rPr lang="en-US" sz="700" dirty="0">
                <a:solidFill>
                  <a:srgbClr val="413C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al., Nat Rev Phys 4, 194–208 (2022). https://doi.org/10.1038/s42254-021-00398-z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002329-442F-463B-8DAE-C384EE72C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956" y="1430811"/>
            <a:ext cx="3858663" cy="20594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C4763-A0D7-4059-8BB6-C016F44AB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499" y="963638"/>
            <a:ext cx="4429501" cy="4179862"/>
          </a:xfrm>
          <a:prstGeom prst="rect">
            <a:avLst/>
          </a:prstGeom>
        </p:spPr>
      </p:pic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CF81D5C7-B1F5-4C0B-A7DB-F406D3BDB6BE}"/>
              </a:ext>
            </a:extLst>
          </p:cNvPr>
          <p:cNvSpPr txBox="1">
            <a:spLocks/>
          </p:cNvSpPr>
          <p:nvPr/>
        </p:nvSpPr>
        <p:spPr>
          <a:xfrm>
            <a:off x="162869" y="3861581"/>
            <a:ext cx="4683452" cy="95259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Cointegration and compatibility with multiple alternative technologies</a:t>
            </a:r>
          </a:p>
        </p:txBody>
      </p:sp>
    </p:spTree>
    <p:extLst>
      <p:ext uri="{BB962C8B-B14F-4D97-AF65-F5344CB8AC3E}">
        <p14:creationId xmlns:p14="http://schemas.microsoft.com/office/powerpoint/2010/main" val="632994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3761F-9B20-430F-9C35-9706C9B7E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104" y="624357"/>
            <a:ext cx="3191048" cy="208402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4181C47-36CE-4C12-BBE7-93E1A53D4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571" y="3448976"/>
            <a:ext cx="1884130" cy="460159"/>
          </a:xfrm>
          <a:prstGeom prst="rect">
            <a:avLst/>
          </a:prstGeom>
          <a:solidFill>
            <a:srgbClr val="00D0C6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4A00FF-3AF2-4B24-96C6-DDDA05007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568" y="3908580"/>
            <a:ext cx="1884133" cy="462055"/>
          </a:xfrm>
          <a:prstGeom prst="rect">
            <a:avLst/>
          </a:prstGeom>
          <a:solidFill>
            <a:srgbClr val="00D0C6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89E094-F64F-4970-8EC1-EFA6AA8B2D3E}"/>
              </a:ext>
            </a:extLst>
          </p:cNvPr>
          <p:cNvGrpSpPr/>
          <p:nvPr/>
        </p:nvGrpSpPr>
        <p:grpSpPr>
          <a:xfrm>
            <a:off x="5720009" y="624357"/>
            <a:ext cx="3191048" cy="1970046"/>
            <a:chOff x="5720009" y="769003"/>
            <a:chExt cx="3071276" cy="1825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82338B-0AB4-456C-97AF-554C068A3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0009" y="769003"/>
              <a:ext cx="3029698" cy="18254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EAB5400-5101-4C9F-A62C-FF099499D09D}"/>
                </a:ext>
              </a:extLst>
            </p:cNvPr>
            <p:cNvSpPr txBox="1"/>
            <p:nvPr/>
          </p:nvSpPr>
          <p:spPr>
            <a:xfrm>
              <a:off x="5967098" y="1041973"/>
              <a:ext cx="2367366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Top Si device layer</a:t>
              </a:r>
            </a:p>
            <a:p>
              <a:r>
                <a:rPr lang="en-US" sz="1400" b="1" dirty="0"/>
                <a:t>220 nm</a:t>
              </a:r>
              <a:endParaRPr lang="en-CH" sz="1400" b="1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8CBAB33-29A3-4F38-BBAF-1D90E6868C4F}"/>
                </a:ext>
              </a:extLst>
            </p:cNvPr>
            <p:cNvSpPr txBox="1"/>
            <p:nvPr/>
          </p:nvSpPr>
          <p:spPr>
            <a:xfrm>
              <a:off x="6423919" y="2106532"/>
              <a:ext cx="2367366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Silicon substrate</a:t>
              </a:r>
              <a:endParaRPr lang="en-CH" sz="1400" b="1" dirty="0"/>
            </a:p>
          </p:txBody>
        </p:sp>
      </p:grp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04D4F0-9F00-D043-B80F-52268AB00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56" y="1794787"/>
            <a:ext cx="2810743" cy="875218"/>
          </a:xfrm>
        </p:spPr>
        <p:txBody>
          <a:bodyPr>
            <a:normAutofit/>
          </a:bodyPr>
          <a:lstStyle/>
          <a:p>
            <a:r>
              <a:rPr lang="en-US" dirty="0"/>
              <a:t>High refractive index contrast: @ 1550 nm </a:t>
            </a:r>
            <a:r>
              <a:rPr lang="en-US" dirty="0" err="1"/>
              <a:t>n</a:t>
            </a:r>
            <a:r>
              <a:rPr lang="en-US" baseline="-25000" dirty="0" err="1"/>
              <a:t>Si</a:t>
            </a:r>
            <a:r>
              <a:rPr lang="en-US" dirty="0"/>
              <a:t> = 3.45, n</a:t>
            </a:r>
            <a:r>
              <a:rPr lang="en-US" baseline="-25000" dirty="0"/>
              <a:t>SiO2</a:t>
            </a:r>
            <a:r>
              <a:rPr lang="en-US" dirty="0"/>
              <a:t> = 1.45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Silicon-on-insulator (SOI) integrated photonics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5</a:t>
            </a:fld>
            <a:endParaRPr lang="fr-FR" sz="1400" dirty="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1EEEBB11-CC1B-40CD-87C0-78DE1BC79D5F}"/>
              </a:ext>
            </a:extLst>
          </p:cNvPr>
          <p:cNvSpPr txBox="1"/>
          <p:nvPr/>
        </p:nvSpPr>
        <p:spPr>
          <a:xfrm>
            <a:off x="0" y="4731387"/>
            <a:ext cx="618743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https://www.computerbase.de/2021-06/rohlinge-globalfoundries-sichert-sich-soi-wafer-von-globalwafers</a:t>
            </a:r>
          </a:p>
          <a:p>
            <a:r>
              <a:rPr lang="en-US" sz="700" dirty="0">
                <a:solidFill>
                  <a:srgbClr val="413C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https://www.siegertwafer.de/SOI-Wafer.html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413C3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Steglich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et al., </a:t>
            </a:r>
            <a:r>
              <a:rPr kumimoji="0" lang="nb-NO" sz="7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Photoptics 2015, https://doi.org/10.13140/RG.2.1.1147.8565</a:t>
            </a:r>
          </a:p>
        </p:txBody>
      </p:sp>
      <p:sp>
        <p:nvSpPr>
          <p:cNvPr id="36" name="Espace réservé du contenu 1">
            <a:extLst>
              <a:ext uri="{FF2B5EF4-FFF2-40B4-BE49-F238E27FC236}">
                <a16:creationId xmlns:a16="http://schemas.microsoft.com/office/drawing/2014/main" id="{4A7EBCBC-564E-4556-BEC6-CE20248204EE}"/>
              </a:ext>
            </a:extLst>
          </p:cNvPr>
          <p:cNvSpPr txBox="1">
            <a:spLocks/>
          </p:cNvSpPr>
          <p:nvPr/>
        </p:nvSpPr>
        <p:spPr>
          <a:xfrm>
            <a:off x="64856" y="2784143"/>
            <a:ext cx="5199294" cy="398659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SOI waveguides (WG): strip and slot geometry</a:t>
            </a:r>
          </a:p>
        </p:txBody>
      </p:sp>
      <p:sp>
        <p:nvSpPr>
          <p:cNvPr id="41" name="Espace réservé du contenu 1">
            <a:extLst>
              <a:ext uri="{FF2B5EF4-FFF2-40B4-BE49-F238E27FC236}">
                <a16:creationId xmlns:a16="http://schemas.microsoft.com/office/drawing/2014/main" id="{612E05F7-8D08-481D-9FFC-848E14470872}"/>
              </a:ext>
            </a:extLst>
          </p:cNvPr>
          <p:cNvSpPr txBox="1">
            <a:spLocks/>
          </p:cNvSpPr>
          <p:nvPr/>
        </p:nvSpPr>
        <p:spPr>
          <a:xfrm>
            <a:off x="64856" y="689680"/>
            <a:ext cx="3153643" cy="1514075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Silicon-On-Insulator (SOI) platform for cutting-edge technologies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4A9AD3-5F7E-416B-B54D-809E5E41339A}"/>
              </a:ext>
            </a:extLst>
          </p:cNvPr>
          <p:cNvSpPr txBox="1"/>
          <p:nvPr/>
        </p:nvSpPr>
        <p:spPr>
          <a:xfrm>
            <a:off x="6711778" y="550252"/>
            <a:ext cx="2367366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Buried oxide (BOX)</a:t>
            </a:r>
          </a:p>
          <a:p>
            <a:pPr algn="r"/>
            <a:r>
              <a:rPr lang="en-US" sz="1400" b="1" dirty="0"/>
              <a:t>2 - 3 µm</a:t>
            </a:r>
            <a:endParaRPr lang="en-CH" sz="1400" b="1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89A5B6E-54FE-43D2-8042-C79B4042B2F3}"/>
              </a:ext>
            </a:extLst>
          </p:cNvPr>
          <p:cNvCxnSpPr>
            <a:cxnSpLocks/>
          </p:cNvCxnSpPr>
          <p:nvPr/>
        </p:nvCxnSpPr>
        <p:spPr>
          <a:xfrm flipV="1">
            <a:off x="7918685" y="920880"/>
            <a:ext cx="283263" cy="725430"/>
          </a:xfrm>
          <a:prstGeom prst="straightConnector1">
            <a:avLst/>
          </a:prstGeom>
          <a:ln w="28575">
            <a:solidFill>
              <a:srgbClr val="312D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1411205-AECE-4BDA-B0B9-6A8EEB64CA92}"/>
              </a:ext>
            </a:extLst>
          </p:cNvPr>
          <p:cNvSpPr txBox="1"/>
          <p:nvPr/>
        </p:nvSpPr>
        <p:spPr>
          <a:xfrm>
            <a:off x="8144206" y="1412908"/>
            <a:ext cx="584430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SiO</a:t>
            </a:r>
            <a:r>
              <a:rPr lang="en-US" sz="1400" b="1" baseline="-25000" dirty="0"/>
              <a:t>2</a:t>
            </a:r>
            <a:endParaRPr lang="en-CH" sz="14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218CB63-8A1C-45FE-94A9-8AC882D08B2A}"/>
              </a:ext>
            </a:extLst>
          </p:cNvPr>
          <p:cNvSpPr txBox="1"/>
          <p:nvPr/>
        </p:nvSpPr>
        <p:spPr>
          <a:xfrm>
            <a:off x="877612" y="3160302"/>
            <a:ext cx="953546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Strip WG</a:t>
            </a:r>
            <a:endParaRPr lang="en-CH" sz="1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1F573F-5518-457C-8E02-1A55138CA354}"/>
              </a:ext>
            </a:extLst>
          </p:cNvPr>
          <p:cNvSpPr txBox="1"/>
          <p:nvPr/>
        </p:nvSpPr>
        <p:spPr>
          <a:xfrm>
            <a:off x="2808847" y="3164807"/>
            <a:ext cx="953546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Slot WG</a:t>
            </a:r>
            <a:endParaRPr lang="en-CH" sz="1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00D925-BBA7-43D7-83E3-4387C3DA735B}"/>
              </a:ext>
            </a:extLst>
          </p:cNvPr>
          <p:cNvGrpSpPr/>
          <p:nvPr/>
        </p:nvGrpSpPr>
        <p:grpSpPr>
          <a:xfrm>
            <a:off x="150629" y="3448976"/>
            <a:ext cx="4443614" cy="1284593"/>
            <a:chOff x="150629" y="3099417"/>
            <a:chExt cx="4443614" cy="128459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16571-6FAB-469B-9A93-1BBFDBC43FF3}"/>
                </a:ext>
              </a:extLst>
            </p:cNvPr>
            <p:cNvGrpSpPr/>
            <p:nvPr/>
          </p:nvGrpSpPr>
          <p:grpSpPr>
            <a:xfrm>
              <a:off x="430336" y="3099417"/>
              <a:ext cx="3294367" cy="1284593"/>
              <a:chOff x="159746" y="3099417"/>
              <a:chExt cx="3294367" cy="128459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C7FCD76-1B6C-4058-A3B8-03EB706D4DDE}"/>
                  </a:ext>
                </a:extLst>
              </p:cNvPr>
              <p:cNvGrpSpPr/>
              <p:nvPr/>
            </p:nvGrpSpPr>
            <p:grpSpPr>
              <a:xfrm>
                <a:off x="159746" y="3099417"/>
                <a:ext cx="1824853" cy="1284593"/>
                <a:chOff x="159746" y="3099417"/>
                <a:chExt cx="1824853" cy="1284593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FF288DA9-142E-4970-BFFF-E1DE73FB5E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749" y="3099417"/>
                  <a:ext cx="1824850" cy="460159"/>
                </a:xfrm>
                <a:prstGeom prst="rect">
                  <a:avLst/>
                </a:prstGeom>
                <a:solidFill>
                  <a:srgbClr val="00D0C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DD591DFE-F2C9-4359-A0D2-5C9A8F255644}"/>
                    </a:ext>
                  </a:extLst>
                </p:cNvPr>
                <p:cNvGrpSpPr/>
                <p:nvPr/>
              </p:nvGrpSpPr>
              <p:grpSpPr>
                <a:xfrm>
                  <a:off x="159746" y="3378127"/>
                  <a:ext cx="1824853" cy="1005883"/>
                  <a:chOff x="0" y="-43324"/>
                  <a:chExt cx="1322970" cy="1006587"/>
                </a:xfrm>
              </p:grpSpPr>
              <p:grpSp>
                <p:nvGrpSpPr>
                  <p:cNvPr id="38" name="Gruppo 27">
                    <a:extLst>
                      <a:ext uri="{FF2B5EF4-FFF2-40B4-BE49-F238E27FC236}">
                        <a16:creationId xmlns:a16="http://schemas.microsoft.com/office/drawing/2014/main" id="{72C25712-2464-433B-8FC4-6035E5D9CD6A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137697"/>
                    <a:ext cx="1322970" cy="825566"/>
                    <a:chOff x="0" y="11122"/>
                    <a:chExt cx="2153222" cy="1700176"/>
                  </a:xfrm>
                </p:grpSpPr>
                <p:sp>
                  <p:nvSpPr>
                    <p:cNvPr id="40" name="Rectangle 39">
                      <a:extLst>
                        <a:ext uri="{FF2B5EF4-FFF2-40B4-BE49-F238E27FC236}">
                          <a16:creationId xmlns:a16="http://schemas.microsoft.com/office/drawing/2014/main" id="{4CE99CD3-4FB8-4A83-A297-2D51A5E2636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" y="943727"/>
                      <a:ext cx="2153219" cy="767571"/>
                    </a:xfrm>
                    <a:prstGeom prst="rect">
                      <a:avLst/>
                    </a:prstGeom>
                    <a:solidFill>
                      <a:sysClr val="window" lastClr="FFFFFF">
                        <a:lumMod val="75000"/>
                      </a:sys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6645CAEB-448F-4BD4-9F33-05A2FE591B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0" y="11122"/>
                      <a:ext cx="2153222" cy="952225"/>
                    </a:xfrm>
                    <a:prstGeom prst="rect">
                      <a:avLst/>
                    </a:prstGeom>
                    <a:solidFill>
                      <a:srgbClr val="00D0C6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5BEC8872-27F4-43CF-B7E8-3A3637C35D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9758" y="-43324"/>
                    <a:ext cx="560306" cy="181022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6725182-8F1A-4CDD-803B-689FF305B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3887" y="3378127"/>
                <a:ext cx="320226" cy="18089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D2B957B-E1F2-43EF-8AC8-568527643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3970" y="3378681"/>
                <a:ext cx="320226" cy="18089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CD6A50A-8EDC-41CD-9946-E40361164BE2}"/>
                </a:ext>
              </a:extLst>
            </p:cNvPr>
            <p:cNvSpPr txBox="1"/>
            <p:nvPr/>
          </p:nvSpPr>
          <p:spPr>
            <a:xfrm>
              <a:off x="1679665" y="3628870"/>
              <a:ext cx="1703264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SiO</a:t>
              </a:r>
              <a:r>
                <a:rPr lang="en-US" sz="1400" b="1" baseline="-25000" dirty="0"/>
                <a:t>2 </a:t>
              </a:r>
              <a:r>
                <a:rPr lang="en-US" sz="1400" b="1" dirty="0"/>
                <a:t>cladding</a:t>
              </a:r>
              <a:endParaRPr lang="en-CH" sz="1400" b="1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8F8F979-D6E8-4572-B831-5CEE9A16B8F0}"/>
                </a:ext>
              </a:extLst>
            </p:cNvPr>
            <p:cNvSpPr txBox="1"/>
            <p:nvPr/>
          </p:nvSpPr>
          <p:spPr>
            <a:xfrm>
              <a:off x="150629" y="3295079"/>
              <a:ext cx="893221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Si core</a:t>
              </a:r>
              <a:endParaRPr lang="en-CH" sz="1400" b="1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411785C-FD4D-4913-8732-FC057ECC5DD4}"/>
                </a:ext>
              </a:extLst>
            </p:cNvPr>
            <p:cNvSpPr txBox="1"/>
            <p:nvPr/>
          </p:nvSpPr>
          <p:spPr>
            <a:xfrm>
              <a:off x="3701022" y="3306310"/>
              <a:ext cx="893221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Si rails</a:t>
              </a:r>
              <a:endParaRPr lang="en-CH" sz="1400" b="1" dirty="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7E2E727D-9C99-40B1-ADB0-2FC7168D98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0" t="19358" r="2190" b="-626"/>
          <a:stretch/>
        </p:blipFill>
        <p:spPr>
          <a:xfrm>
            <a:off x="6827467" y="3305211"/>
            <a:ext cx="2212842" cy="146139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59134F1-6B9C-4811-8A63-F4649EC942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95" t="19153" r="3433"/>
          <a:stretch/>
        </p:blipFill>
        <p:spPr>
          <a:xfrm>
            <a:off x="4510670" y="3305213"/>
            <a:ext cx="2212841" cy="146139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0E22F6F-4CE8-44DE-9F34-5965F4FA91BC}"/>
              </a:ext>
            </a:extLst>
          </p:cNvPr>
          <p:cNvSpPr txBox="1"/>
          <p:nvPr/>
        </p:nvSpPr>
        <p:spPr>
          <a:xfrm>
            <a:off x="5129370" y="2997674"/>
            <a:ext cx="3292238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Optical field confinement (</a:t>
            </a:r>
            <a:r>
              <a:rPr lang="el-GR" sz="1400" dirty="0"/>
              <a:t>λ</a:t>
            </a:r>
            <a:r>
              <a:rPr lang="en-US" sz="1400" dirty="0"/>
              <a:t> = 1550 nm)</a:t>
            </a:r>
            <a:endParaRPr lang="en-CH" sz="1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B458585-93F8-47CF-8493-EB9FA3002346}"/>
              </a:ext>
            </a:extLst>
          </p:cNvPr>
          <p:cNvSpPr txBox="1"/>
          <p:nvPr/>
        </p:nvSpPr>
        <p:spPr>
          <a:xfrm>
            <a:off x="4572000" y="4370635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SiO</a:t>
            </a:r>
            <a:r>
              <a:rPr lang="en-US" sz="1400" b="1" baseline="-25000" dirty="0">
                <a:solidFill>
                  <a:schemeClr val="bg1"/>
                </a:solidFill>
              </a:rPr>
              <a:t>2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89C84D4-1450-4C50-BC65-496AC699B15B}"/>
              </a:ext>
            </a:extLst>
          </p:cNvPr>
          <p:cNvSpPr txBox="1"/>
          <p:nvPr/>
        </p:nvSpPr>
        <p:spPr>
          <a:xfrm>
            <a:off x="6939278" y="4370634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SiO</a:t>
            </a:r>
            <a:r>
              <a:rPr lang="en-US" sz="1400" b="1" baseline="-25000" dirty="0">
                <a:solidFill>
                  <a:schemeClr val="bg1"/>
                </a:solidFill>
              </a:rPr>
              <a:t>2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8A492CB-AAC0-4376-A4E3-6980FB6AF00C}"/>
              </a:ext>
            </a:extLst>
          </p:cNvPr>
          <p:cNvSpPr txBox="1"/>
          <p:nvPr/>
        </p:nvSpPr>
        <p:spPr>
          <a:xfrm>
            <a:off x="5232946" y="3518982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450 nm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753C3F-0CEA-4771-8862-A2B3B8F9977A}"/>
              </a:ext>
            </a:extLst>
          </p:cNvPr>
          <p:cNvSpPr txBox="1"/>
          <p:nvPr/>
        </p:nvSpPr>
        <p:spPr>
          <a:xfrm>
            <a:off x="7538551" y="3518820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500 nm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84E5A92-9375-4D91-8443-14FC947E2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567" y="4361115"/>
            <a:ext cx="1884134" cy="372454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767F4BF-9A6B-45CA-B8B5-92AE6610D5C9}"/>
              </a:ext>
            </a:extLst>
          </p:cNvPr>
          <p:cNvCxnSpPr/>
          <p:nvPr/>
        </p:nvCxnSpPr>
        <p:spPr>
          <a:xfrm>
            <a:off x="5305327" y="3815680"/>
            <a:ext cx="639002" cy="162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A6B1FEC-AF2A-474C-B1CC-EBCCA313C18B}"/>
              </a:ext>
            </a:extLst>
          </p:cNvPr>
          <p:cNvCxnSpPr>
            <a:cxnSpLocks/>
          </p:cNvCxnSpPr>
          <p:nvPr/>
        </p:nvCxnSpPr>
        <p:spPr>
          <a:xfrm>
            <a:off x="7569066" y="3815680"/>
            <a:ext cx="705778" cy="2453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C956ECF-255A-4A1E-8C44-4AD832B338F6}"/>
              </a:ext>
            </a:extLst>
          </p:cNvPr>
          <p:cNvSpPr txBox="1"/>
          <p:nvPr/>
        </p:nvSpPr>
        <p:spPr>
          <a:xfrm>
            <a:off x="6003561" y="3857380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220 nm</a:t>
            </a:r>
            <a:endParaRPr lang="en-CH" sz="1400" b="1" dirty="0">
              <a:solidFill>
                <a:schemeClr val="bg1"/>
              </a:solidFill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AD5854A-E242-450C-9884-0577F74A0338}"/>
              </a:ext>
            </a:extLst>
          </p:cNvPr>
          <p:cNvCxnSpPr>
            <a:cxnSpLocks/>
          </p:cNvCxnSpPr>
          <p:nvPr/>
        </p:nvCxnSpPr>
        <p:spPr>
          <a:xfrm>
            <a:off x="6030908" y="3908419"/>
            <a:ext cx="0" cy="248188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7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2" grpId="0" animBg="1"/>
      <p:bldP spid="36" grpId="0"/>
      <p:bldP spid="27" grpId="0"/>
      <p:bldP spid="49" grpId="0"/>
      <p:bldP spid="50" grpId="0"/>
      <p:bldP spid="58" grpId="0"/>
      <p:bldP spid="59" grpId="0"/>
      <p:bldP spid="60" grpId="0"/>
      <p:bldP spid="61" grpId="0"/>
      <p:bldP spid="62" grpId="0"/>
      <p:bldP spid="53" grpId="0" animBg="1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SOI waveguides and components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6</a:t>
            </a:fld>
            <a:endParaRPr lang="fr-FR" sz="1400" dirty="0"/>
          </a:p>
        </p:txBody>
      </p:sp>
      <p:sp>
        <p:nvSpPr>
          <p:cNvPr id="41" name="Espace réservé du contenu 1">
            <a:extLst>
              <a:ext uri="{FF2B5EF4-FFF2-40B4-BE49-F238E27FC236}">
                <a16:creationId xmlns:a16="http://schemas.microsoft.com/office/drawing/2014/main" id="{612E05F7-8D08-481D-9FFC-848E14470872}"/>
              </a:ext>
            </a:extLst>
          </p:cNvPr>
          <p:cNvSpPr txBox="1">
            <a:spLocks/>
          </p:cNvSpPr>
          <p:nvPr/>
        </p:nvSpPr>
        <p:spPr>
          <a:xfrm>
            <a:off x="64856" y="547890"/>
            <a:ext cx="5574359" cy="36623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Field confinement and discretization into </a:t>
            </a:r>
            <a:r>
              <a:rPr lang="en-US" b="1" i="1" dirty="0"/>
              <a:t>modes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59134F1-6B9C-4811-8A63-F4649EC94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5" t="19153" r="3433"/>
          <a:stretch/>
        </p:blipFill>
        <p:spPr>
          <a:xfrm>
            <a:off x="6418397" y="480059"/>
            <a:ext cx="2212841" cy="1461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0E22F6F-4CE8-44DE-9F34-5965F4FA91BC}"/>
                  </a:ext>
                </a:extLst>
              </p:cNvPr>
              <p:cNvSpPr txBox="1"/>
              <p:nvPr/>
            </p:nvSpPr>
            <p:spPr>
              <a:xfrm>
                <a:off x="300063" y="730498"/>
                <a:ext cx="3292238" cy="76450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800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CH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CH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CH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fr-CH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CH" sz="1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0E22F6F-4CE8-44DE-9F34-5965F4FA9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63" y="730498"/>
                <a:ext cx="3292238" cy="764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DB458585-93F8-47CF-8493-EB9FA3002346}"/>
              </a:ext>
            </a:extLst>
          </p:cNvPr>
          <p:cNvSpPr txBox="1"/>
          <p:nvPr/>
        </p:nvSpPr>
        <p:spPr>
          <a:xfrm>
            <a:off x="6418397" y="1573068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SiO</a:t>
            </a:r>
            <a:r>
              <a:rPr lang="en-US" sz="1400" b="1" baseline="-25000" dirty="0">
                <a:solidFill>
                  <a:schemeClr val="bg1"/>
                </a:solidFill>
              </a:rPr>
              <a:t>2</a:t>
            </a:r>
            <a:endParaRPr lang="en-CH" sz="1400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146E49-655C-4615-8AAB-FB4E094B5E6A}"/>
              </a:ext>
            </a:extLst>
          </p:cNvPr>
          <p:cNvCxnSpPr>
            <a:cxnSpLocks/>
          </p:cNvCxnSpPr>
          <p:nvPr/>
        </p:nvCxnSpPr>
        <p:spPr>
          <a:xfrm flipV="1">
            <a:off x="7009502" y="790299"/>
            <a:ext cx="0" cy="75518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AD50D9C-245A-4A68-BB82-5DAC34602A04}"/>
              </a:ext>
            </a:extLst>
          </p:cNvPr>
          <p:cNvCxnSpPr>
            <a:cxnSpLocks/>
          </p:cNvCxnSpPr>
          <p:nvPr/>
        </p:nvCxnSpPr>
        <p:spPr>
          <a:xfrm flipV="1">
            <a:off x="7009502" y="1534565"/>
            <a:ext cx="1111092" cy="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7715F46-D3AC-44E1-A39D-B21B50598B05}"/>
              </a:ext>
            </a:extLst>
          </p:cNvPr>
          <p:cNvSpPr txBox="1"/>
          <p:nvPr/>
        </p:nvSpPr>
        <p:spPr>
          <a:xfrm>
            <a:off x="6713416" y="661885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y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28E2F7B-A715-412E-BBA0-99065A078A5C}"/>
              </a:ext>
            </a:extLst>
          </p:cNvPr>
          <p:cNvSpPr txBox="1"/>
          <p:nvPr/>
        </p:nvSpPr>
        <p:spPr>
          <a:xfrm>
            <a:off x="8032891" y="1523885"/>
            <a:ext cx="598347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x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D7A2F5D-C4FB-43ED-A946-2C234E7BDEBE}"/>
              </a:ext>
            </a:extLst>
          </p:cNvPr>
          <p:cNvSpPr txBox="1"/>
          <p:nvPr/>
        </p:nvSpPr>
        <p:spPr>
          <a:xfrm>
            <a:off x="7649934" y="1051156"/>
            <a:ext cx="512366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67" name="Espace réservé du contenu 1">
            <a:extLst>
              <a:ext uri="{FF2B5EF4-FFF2-40B4-BE49-F238E27FC236}">
                <a16:creationId xmlns:a16="http://schemas.microsoft.com/office/drawing/2014/main" id="{40FC2CE9-A3B6-4CBA-93A9-9A9B63A302A9}"/>
              </a:ext>
            </a:extLst>
          </p:cNvPr>
          <p:cNvSpPr txBox="1">
            <a:spLocks/>
          </p:cNvSpPr>
          <p:nvPr/>
        </p:nvSpPr>
        <p:spPr>
          <a:xfrm>
            <a:off x="3787321" y="883696"/>
            <a:ext cx="2583094" cy="109449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Fixed distribution in (</a:t>
            </a:r>
            <a:r>
              <a:rPr lang="en-US" dirty="0" err="1"/>
              <a:t>x,y</a:t>
            </a:r>
            <a:r>
              <a:rPr lang="en-US" dirty="0"/>
              <a:t>) plane</a:t>
            </a:r>
          </a:p>
          <a:p>
            <a:r>
              <a:rPr lang="en-US" dirty="0"/>
              <a:t>Propagation along z</a:t>
            </a:r>
            <a:endParaRPr lang="en-CH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58E4C97-D9F8-4D71-AACE-DDEC0C039CA6}"/>
                  </a:ext>
                </a:extLst>
              </p:cNvPr>
              <p:cNvSpPr txBox="1"/>
              <p:nvPr/>
            </p:nvSpPr>
            <p:spPr>
              <a:xfrm>
                <a:off x="300063" y="1438393"/>
                <a:ext cx="3563291" cy="40523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sz="1800" b="0" dirty="0"/>
                  <a:t>Prop. constant: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CH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fr-CH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l-GR" sz="1800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endParaRPr lang="en-CH" sz="18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58E4C97-D9F8-4D71-AACE-DDEC0C039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63" y="1438393"/>
                <a:ext cx="3563291" cy="405239"/>
              </a:xfrm>
              <a:prstGeom prst="rect">
                <a:avLst/>
              </a:prstGeom>
              <a:blipFill>
                <a:blip r:embed="rId5"/>
                <a:stretch>
                  <a:fillRect l="-1368" t="-139394" r="-4786" b="-21818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Espace réservé du contenu 1">
                <a:extLst>
                  <a:ext uri="{FF2B5EF4-FFF2-40B4-BE49-F238E27FC236}">
                    <a16:creationId xmlns:a16="http://schemas.microsoft.com/office/drawing/2014/main" id="{CE98A868-EFB5-4965-AE66-3DA8CAF025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55" y="1920997"/>
                <a:ext cx="9325330" cy="38793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Main parameter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, defined by geometry, tunable (in our case) using micro-heaters </a:t>
                </a:r>
              </a:p>
            </p:txBody>
          </p:sp>
        </mc:Choice>
        <mc:Fallback xmlns="">
          <p:sp>
            <p:nvSpPr>
              <p:cNvPr id="45" name="Espace réservé du contenu 1">
                <a:extLst>
                  <a:ext uri="{FF2B5EF4-FFF2-40B4-BE49-F238E27FC236}">
                    <a16:creationId xmlns:a16="http://schemas.microsoft.com/office/drawing/2014/main" id="{CE98A868-EFB5-4965-AE66-3DA8CAF025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55" y="1920997"/>
                <a:ext cx="9325330" cy="387937"/>
              </a:xfrm>
              <a:blipFill>
                <a:blip r:embed="rId6"/>
                <a:stretch>
                  <a:fillRect t="-14063" b="-125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0191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D33D78-F1B5-484B-854F-4F969597E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1" t="2669" r="6241" b="5651"/>
          <a:stretch/>
        </p:blipFill>
        <p:spPr>
          <a:xfrm>
            <a:off x="6243514" y="2903060"/>
            <a:ext cx="2758581" cy="2105038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SOI waveguides and components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7</a:t>
            </a:fld>
            <a:endParaRPr lang="fr-FR" sz="1400" dirty="0"/>
          </a:p>
        </p:txBody>
      </p:sp>
      <p:sp>
        <p:nvSpPr>
          <p:cNvPr id="41" name="Espace réservé du contenu 1">
            <a:extLst>
              <a:ext uri="{FF2B5EF4-FFF2-40B4-BE49-F238E27FC236}">
                <a16:creationId xmlns:a16="http://schemas.microsoft.com/office/drawing/2014/main" id="{612E05F7-8D08-481D-9FFC-848E14470872}"/>
              </a:ext>
            </a:extLst>
          </p:cNvPr>
          <p:cNvSpPr txBox="1">
            <a:spLocks/>
          </p:cNvSpPr>
          <p:nvPr/>
        </p:nvSpPr>
        <p:spPr>
          <a:xfrm>
            <a:off x="64856" y="547890"/>
            <a:ext cx="5574359" cy="36623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Field confinement and discretization into </a:t>
            </a:r>
            <a:r>
              <a:rPr lang="en-US" b="1" i="1" dirty="0"/>
              <a:t>modes</a:t>
            </a:r>
            <a:r>
              <a:rPr lang="en-US" dirty="0"/>
              <a:t>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0E22F6F-4CE8-44DE-9F34-5965F4FA91BC}"/>
                  </a:ext>
                </a:extLst>
              </p:cNvPr>
              <p:cNvSpPr txBox="1"/>
              <p:nvPr/>
            </p:nvSpPr>
            <p:spPr>
              <a:xfrm>
                <a:off x="300063" y="730498"/>
                <a:ext cx="3292238" cy="76450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800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CH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CH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CH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fr-CH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CH" sz="1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0E22F6F-4CE8-44DE-9F34-5965F4FA9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63" y="730498"/>
                <a:ext cx="3292238" cy="764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Espace réservé du contenu 1">
            <a:extLst>
              <a:ext uri="{FF2B5EF4-FFF2-40B4-BE49-F238E27FC236}">
                <a16:creationId xmlns:a16="http://schemas.microsoft.com/office/drawing/2014/main" id="{40FC2CE9-A3B6-4CBA-93A9-9A9B63A302A9}"/>
              </a:ext>
            </a:extLst>
          </p:cNvPr>
          <p:cNvSpPr txBox="1">
            <a:spLocks/>
          </p:cNvSpPr>
          <p:nvPr/>
        </p:nvSpPr>
        <p:spPr>
          <a:xfrm>
            <a:off x="3787321" y="883696"/>
            <a:ext cx="2583094" cy="109449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Fixed distribution in (</a:t>
            </a:r>
            <a:r>
              <a:rPr lang="en-US" dirty="0" err="1"/>
              <a:t>x,y</a:t>
            </a:r>
            <a:r>
              <a:rPr lang="en-US" dirty="0"/>
              <a:t>) plane</a:t>
            </a:r>
          </a:p>
          <a:p>
            <a:r>
              <a:rPr lang="en-US" dirty="0"/>
              <a:t>Propagation along z</a:t>
            </a:r>
            <a:endParaRPr lang="en-CH" dirty="0"/>
          </a:p>
          <a:p>
            <a:endParaRPr lang="en-US" dirty="0"/>
          </a:p>
        </p:txBody>
      </p:sp>
      <p:sp>
        <p:nvSpPr>
          <p:cNvPr id="70" name="Espace réservé du contenu 1">
            <a:extLst>
              <a:ext uri="{FF2B5EF4-FFF2-40B4-BE49-F238E27FC236}">
                <a16:creationId xmlns:a16="http://schemas.microsoft.com/office/drawing/2014/main" id="{97206C2C-F68D-4227-A383-2291A97CECE9}"/>
              </a:ext>
            </a:extLst>
          </p:cNvPr>
          <p:cNvSpPr txBox="1">
            <a:spLocks/>
          </p:cNvSpPr>
          <p:nvPr/>
        </p:nvSpPr>
        <p:spPr>
          <a:xfrm>
            <a:off x="2967621" y="2314960"/>
            <a:ext cx="3077292" cy="609836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Mach-</a:t>
            </a:r>
            <a:r>
              <a:rPr lang="en-US" dirty="0" err="1"/>
              <a:t>Zehnders</a:t>
            </a:r>
            <a:r>
              <a:rPr lang="en-US" dirty="0"/>
              <a:t> interferometers (MZI)</a:t>
            </a:r>
          </a:p>
        </p:txBody>
      </p:sp>
      <p:sp>
        <p:nvSpPr>
          <p:cNvPr id="71" name="Espace réservé du contenu 1">
            <a:extLst>
              <a:ext uri="{FF2B5EF4-FFF2-40B4-BE49-F238E27FC236}">
                <a16:creationId xmlns:a16="http://schemas.microsoft.com/office/drawing/2014/main" id="{405839B7-906A-4D77-9B53-656E2FB228CA}"/>
              </a:ext>
            </a:extLst>
          </p:cNvPr>
          <p:cNvSpPr txBox="1">
            <a:spLocks/>
          </p:cNvSpPr>
          <p:nvPr/>
        </p:nvSpPr>
        <p:spPr>
          <a:xfrm>
            <a:off x="-92416" y="2312627"/>
            <a:ext cx="2858188" cy="609835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Multi-Mode interferometers (MMI)</a:t>
            </a:r>
          </a:p>
        </p:txBody>
      </p:sp>
      <p:sp>
        <p:nvSpPr>
          <p:cNvPr id="72" name="Espace réservé du contenu 1">
            <a:extLst>
              <a:ext uri="{FF2B5EF4-FFF2-40B4-BE49-F238E27FC236}">
                <a16:creationId xmlns:a16="http://schemas.microsoft.com/office/drawing/2014/main" id="{5F2F1CD4-A334-40A1-B0AE-2BA215AAFB61}"/>
              </a:ext>
            </a:extLst>
          </p:cNvPr>
          <p:cNvSpPr txBox="1">
            <a:spLocks/>
          </p:cNvSpPr>
          <p:nvPr/>
        </p:nvSpPr>
        <p:spPr>
          <a:xfrm>
            <a:off x="6044913" y="2314960"/>
            <a:ext cx="2003396" cy="609835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Couplers and ring resonators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184F5F0-20DE-4210-9912-3ECF5FB292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4" t="13866" r="17463" b="22261"/>
          <a:stretch/>
        </p:blipFill>
        <p:spPr>
          <a:xfrm>
            <a:off x="72622" y="2915953"/>
            <a:ext cx="2957182" cy="2096515"/>
          </a:xfrm>
          <a:prstGeom prst="rect">
            <a:avLst/>
          </a:prstGeom>
        </p:spPr>
      </p:pic>
      <p:sp>
        <p:nvSpPr>
          <p:cNvPr id="74" name="Segnaposto contenuto 2">
            <a:extLst>
              <a:ext uri="{FF2B5EF4-FFF2-40B4-BE49-F238E27FC236}">
                <a16:creationId xmlns:a16="http://schemas.microsoft.com/office/drawing/2014/main" id="{F7B0AE16-EDE1-468F-B98D-8357226EA177}"/>
              </a:ext>
            </a:extLst>
          </p:cNvPr>
          <p:cNvSpPr>
            <a:spLocks noGrp="1"/>
          </p:cNvSpPr>
          <p:nvPr/>
        </p:nvSpPr>
        <p:spPr>
          <a:xfrm>
            <a:off x="1735848" y="3824333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X-coupler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E41215-25EA-410B-9D04-B65D14B24D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62" t="10318" r="8089" b="10274"/>
          <a:stretch/>
        </p:blipFill>
        <p:spPr>
          <a:xfrm>
            <a:off x="3158068" y="2912085"/>
            <a:ext cx="2957182" cy="210038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B4F331-6AA0-4E8D-A1F2-F1A887FAE6A9}"/>
              </a:ext>
            </a:extLst>
          </p:cNvPr>
          <p:cNvCxnSpPr>
            <a:cxnSpLocks/>
          </p:cNvCxnSpPr>
          <p:nvPr/>
        </p:nvCxnSpPr>
        <p:spPr>
          <a:xfrm>
            <a:off x="300063" y="4773471"/>
            <a:ext cx="3822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Segnaposto contenuto 2">
            <a:extLst>
              <a:ext uri="{FF2B5EF4-FFF2-40B4-BE49-F238E27FC236}">
                <a16:creationId xmlns:a16="http://schemas.microsoft.com/office/drawing/2014/main" id="{C9C213C1-ECCD-49AC-B750-94F15CA7C87B}"/>
              </a:ext>
            </a:extLst>
          </p:cNvPr>
          <p:cNvSpPr>
            <a:spLocks noGrp="1"/>
          </p:cNvSpPr>
          <p:nvPr/>
        </p:nvSpPr>
        <p:spPr>
          <a:xfrm>
            <a:off x="129975" y="4462739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10 </a:t>
            </a:r>
            <a:r>
              <a:rPr lang="el-GR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95730B5-FD50-401F-973F-266BE854BA4A}"/>
              </a:ext>
            </a:extLst>
          </p:cNvPr>
          <p:cNvCxnSpPr>
            <a:cxnSpLocks/>
          </p:cNvCxnSpPr>
          <p:nvPr/>
        </p:nvCxnSpPr>
        <p:spPr>
          <a:xfrm>
            <a:off x="3481135" y="3301349"/>
            <a:ext cx="3822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Segnaposto contenuto 2">
            <a:extLst>
              <a:ext uri="{FF2B5EF4-FFF2-40B4-BE49-F238E27FC236}">
                <a16:creationId xmlns:a16="http://schemas.microsoft.com/office/drawing/2014/main" id="{C768FEBB-BECD-4DC7-88CD-BDCDBF225CCB}"/>
              </a:ext>
            </a:extLst>
          </p:cNvPr>
          <p:cNvSpPr>
            <a:spLocks noGrp="1"/>
          </p:cNvSpPr>
          <p:nvPr/>
        </p:nvSpPr>
        <p:spPr>
          <a:xfrm>
            <a:off x="3260247" y="2990617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100 </a:t>
            </a:r>
            <a:r>
              <a:rPr lang="el-GR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78" name="Segnaposto contenuto 2">
            <a:extLst>
              <a:ext uri="{FF2B5EF4-FFF2-40B4-BE49-F238E27FC236}">
                <a16:creationId xmlns:a16="http://schemas.microsoft.com/office/drawing/2014/main" id="{27AF1750-1E40-47FF-9818-DC28A30E4170}"/>
              </a:ext>
            </a:extLst>
          </p:cNvPr>
          <p:cNvSpPr>
            <a:spLocks noGrp="1"/>
          </p:cNvSpPr>
          <p:nvPr/>
        </p:nvSpPr>
        <p:spPr>
          <a:xfrm>
            <a:off x="1659371" y="3038872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80" name="Segnaposto contenuto 2">
            <a:extLst>
              <a:ext uri="{FF2B5EF4-FFF2-40B4-BE49-F238E27FC236}">
                <a16:creationId xmlns:a16="http://schemas.microsoft.com/office/drawing/2014/main" id="{278DA4C1-F368-443A-A44C-8B0E49E09C32}"/>
              </a:ext>
            </a:extLst>
          </p:cNvPr>
          <p:cNvSpPr>
            <a:spLocks noGrp="1"/>
          </p:cNvSpPr>
          <p:nvPr/>
        </p:nvSpPr>
        <p:spPr>
          <a:xfrm>
            <a:off x="64856" y="3446727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464E3A9-B4D0-48DC-9120-A6AE742F5694}"/>
              </a:ext>
            </a:extLst>
          </p:cNvPr>
          <p:cNvCxnSpPr>
            <a:cxnSpLocks/>
          </p:cNvCxnSpPr>
          <p:nvPr/>
        </p:nvCxnSpPr>
        <p:spPr>
          <a:xfrm flipV="1">
            <a:off x="420892" y="3198513"/>
            <a:ext cx="261391" cy="2482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2044900-9CC0-4A58-9B55-65E631E12E5D}"/>
              </a:ext>
            </a:extLst>
          </p:cNvPr>
          <p:cNvCxnSpPr>
            <a:cxnSpLocks/>
          </p:cNvCxnSpPr>
          <p:nvPr/>
        </p:nvCxnSpPr>
        <p:spPr>
          <a:xfrm flipV="1">
            <a:off x="1346890" y="3282721"/>
            <a:ext cx="378458" cy="4022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D120E6A-80FB-48F1-BD1E-9A6B622BF969}"/>
              </a:ext>
            </a:extLst>
          </p:cNvPr>
          <p:cNvCxnSpPr>
            <a:cxnSpLocks/>
          </p:cNvCxnSpPr>
          <p:nvPr/>
        </p:nvCxnSpPr>
        <p:spPr>
          <a:xfrm flipH="1" flipV="1">
            <a:off x="2022024" y="3255509"/>
            <a:ext cx="314339" cy="19121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58E4C97-D9F8-4D71-AACE-DDEC0C039CA6}"/>
                  </a:ext>
                </a:extLst>
              </p:cNvPr>
              <p:cNvSpPr txBox="1"/>
              <p:nvPr/>
            </p:nvSpPr>
            <p:spPr>
              <a:xfrm>
                <a:off x="300063" y="1438393"/>
                <a:ext cx="3563291" cy="40523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sz="1800" b="0" dirty="0"/>
                  <a:t>Prop. constant: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CH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fr-CH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l-GR" sz="1800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endParaRPr lang="en-CH" sz="18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58E4C97-D9F8-4D71-AACE-DDEC0C039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63" y="1438393"/>
                <a:ext cx="3563291" cy="405239"/>
              </a:xfrm>
              <a:prstGeom prst="rect">
                <a:avLst/>
              </a:prstGeom>
              <a:blipFill>
                <a:blip r:embed="rId9"/>
                <a:stretch>
                  <a:fillRect l="-1368" t="-139394" r="-4786" b="-21818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F22FF3E-F1A5-465F-89DA-927B2A11FFF5}"/>
              </a:ext>
            </a:extLst>
          </p:cNvPr>
          <p:cNvCxnSpPr/>
          <p:nvPr/>
        </p:nvCxnSpPr>
        <p:spPr>
          <a:xfrm>
            <a:off x="3863354" y="4906955"/>
            <a:ext cx="5842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038BED3-E3B0-46B1-A838-55DEC49C8A82}"/>
              </a:ext>
            </a:extLst>
          </p:cNvPr>
          <p:cNvCxnSpPr>
            <a:cxnSpLocks/>
          </p:cNvCxnSpPr>
          <p:nvPr/>
        </p:nvCxnSpPr>
        <p:spPr>
          <a:xfrm>
            <a:off x="4866654" y="4603584"/>
            <a:ext cx="31025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0919AD0-C167-407B-9E88-F71C3DB7A198}"/>
              </a:ext>
            </a:extLst>
          </p:cNvPr>
          <p:cNvCxnSpPr>
            <a:cxnSpLocks/>
          </p:cNvCxnSpPr>
          <p:nvPr/>
        </p:nvCxnSpPr>
        <p:spPr>
          <a:xfrm flipH="1">
            <a:off x="4093253" y="4603584"/>
            <a:ext cx="33066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F8355EB-EF7E-4F25-BE61-2CA976D1AD90}"/>
              </a:ext>
            </a:extLst>
          </p:cNvPr>
          <p:cNvCxnSpPr>
            <a:cxnSpLocks/>
          </p:cNvCxnSpPr>
          <p:nvPr/>
        </p:nvCxnSpPr>
        <p:spPr>
          <a:xfrm flipH="1" flipV="1">
            <a:off x="4692745" y="3458186"/>
            <a:ext cx="235220" cy="7030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A0FCEAD-B636-4E40-A866-9841057DE803}"/>
              </a:ext>
            </a:extLst>
          </p:cNvPr>
          <p:cNvCxnSpPr>
            <a:cxnSpLocks/>
          </p:cNvCxnSpPr>
          <p:nvPr/>
        </p:nvCxnSpPr>
        <p:spPr>
          <a:xfrm flipV="1">
            <a:off x="4374608" y="3458231"/>
            <a:ext cx="222774" cy="5988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BEF9AAF-30C4-4BFC-9FAA-1358A853BA4C}"/>
              </a:ext>
            </a:extLst>
          </p:cNvPr>
          <p:cNvCxnSpPr/>
          <p:nvPr/>
        </p:nvCxnSpPr>
        <p:spPr>
          <a:xfrm>
            <a:off x="5055015" y="3190568"/>
            <a:ext cx="5842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DBDFD68-5543-4AE3-BA5D-012E2BEC3EFB}"/>
              </a:ext>
            </a:extLst>
          </p:cNvPr>
          <p:cNvCxnSpPr>
            <a:cxnSpLocks/>
          </p:cNvCxnSpPr>
          <p:nvPr/>
        </p:nvCxnSpPr>
        <p:spPr>
          <a:xfrm>
            <a:off x="8332064" y="4791559"/>
            <a:ext cx="383431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E4BBCDD-D7EB-4B8B-8444-68FB388ECBD4}"/>
              </a:ext>
            </a:extLst>
          </p:cNvPr>
          <p:cNvCxnSpPr>
            <a:cxnSpLocks/>
          </p:cNvCxnSpPr>
          <p:nvPr/>
        </p:nvCxnSpPr>
        <p:spPr>
          <a:xfrm flipV="1">
            <a:off x="7714731" y="4659856"/>
            <a:ext cx="333578" cy="1673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56756CF-1FF4-4D77-94FB-865F2849F7BF}"/>
              </a:ext>
            </a:extLst>
          </p:cNvPr>
          <p:cNvCxnSpPr>
            <a:cxnSpLocks/>
          </p:cNvCxnSpPr>
          <p:nvPr/>
        </p:nvCxnSpPr>
        <p:spPr>
          <a:xfrm flipV="1">
            <a:off x="6613633" y="4791559"/>
            <a:ext cx="376633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BDEC8C1D-0D62-420B-AF9D-6A999EF1BCD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95" t="19153" r="3433"/>
          <a:stretch/>
        </p:blipFill>
        <p:spPr>
          <a:xfrm>
            <a:off x="6418397" y="480059"/>
            <a:ext cx="2212841" cy="146139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D3B8D22-8B06-490E-8ED2-D35098D5D6FE}"/>
              </a:ext>
            </a:extLst>
          </p:cNvPr>
          <p:cNvSpPr txBox="1"/>
          <p:nvPr/>
        </p:nvSpPr>
        <p:spPr>
          <a:xfrm>
            <a:off x="6418397" y="1573068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SiO</a:t>
            </a:r>
            <a:r>
              <a:rPr lang="en-US" sz="1400" b="1" baseline="-25000" dirty="0">
                <a:solidFill>
                  <a:schemeClr val="bg1"/>
                </a:solidFill>
              </a:rPr>
              <a:t>2</a:t>
            </a:r>
            <a:endParaRPr lang="en-CH" sz="1400" b="1" dirty="0">
              <a:solidFill>
                <a:schemeClr val="bg1"/>
              </a:solidFill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52E6582-89FD-4D8D-B8F0-B59170B011A5}"/>
              </a:ext>
            </a:extLst>
          </p:cNvPr>
          <p:cNvCxnSpPr>
            <a:cxnSpLocks/>
          </p:cNvCxnSpPr>
          <p:nvPr/>
        </p:nvCxnSpPr>
        <p:spPr>
          <a:xfrm flipV="1">
            <a:off x="7009502" y="790299"/>
            <a:ext cx="0" cy="75518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1AC98EE-9891-49F4-B849-1AD488C14454}"/>
              </a:ext>
            </a:extLst>
          </p:cNvPr>
          <p:cNvCxnSpPr>
            <a:cxnSpLocks/>
          </p:cNvCxnSpPr>
          <p:nvPr/>
        </p:nvCxnSpPr>
        <p:spPr>
          <a:xfrm flipV="1">
            <a:off x="7009502" y="1534565"/>
            <a:ext cx="1111092" cy="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BB6D871-4D92-4C0D-B779-91A9957A3C64}"/>
              </a:ext>
            </a:extLst>
          </p:cNvPr>
          <p:cNvSpPr txBox="1"/>
          <p:nvPr/>
        </p:nvSpPr>
        <p:spPr>
          <a:xfrm>
            <a:off x="6713416" y="661885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y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44CDA2F-5788-4E31-B24A-1D5F1EACA2FE}"/>
              </a:ext>
            </a:extLst>
          </p:cNvPr>
          <p:cNvSpPr txBox="1"/>
          <p:nvPr/>
        </p:nvSpPr>
        <p:spPr>
          <a:xfrm>
            <a:off x="8032891" y="1523885"/>
            <a:ext cx="598347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x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22D299-9968-42B5-8634-814DACF25414}"/>
              </a:ext>
            </a:extLst>
          </p:cNvPr>
          <p:cNvSpPr txBox="1"/>
          <p:nvPr/>
        </p:nvSpPr>
        <p:spPr>
          <a:xfrm>
            <a:off x="7649934" y="1051156"/>
            <a:ext cx="512366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</a:t>
            </a:r>
            <a:endParaRPr lang="en-CH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Espace réservé du contenu 1">
                <a:extLst>
                  <a:ext uri="{FF2B5EF4-FFF2-40B4-BE49-F238E27FC236}">
                    <a16:creationId xmlns:a16="http://schemas.microsoft.com/office/drawing/2014/main" id="{75B322F6-7CDF-4B79-9806-1F8C03579C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55" y="1920997"/>
                <a:ext cx="9325330" cy="38793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Main parameter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, defined by geometry, tunable (in our case) using micro-heaters </a:t>
                </a:r>
              </a:p>
            </p:txBody>
          </p:sp>
        </mc:Choice>
        <mc:Fallback xmlns="">
          <p:sp>
            <p:nvSpPr>
              <p:cNvPr id="79" name="Espace réservé du contenu 1">
                <a:extLst>
                  <a:ext uri="{FF2B5EF4-FFF2-40B4-BE49-F238E27FC236}">
                    <a16:creationId xmlns:a16="http://schemas.microsoft.com/office/drawing/2014/main" id="{75B322F6-7CDF-4B79-9806-1F8C03579C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55" y="1920997"/>
                <a:ext cx="9325330" cy="387937"/>
              </a:xfrm>
              <a:blipFill>
                <a:blip r:embed="rId11"/>
                <a:stretch>
                  <a:fillRect t="-14063" b="-125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ECF54CD-DDB8-4DD7-B746-B1EA0B42BD49}"/>
              </a:ext>
            </a:extLst>
          </p:cNvPr>
          <p:cNvCxnSpPr>
            <a:cxnSpLocks/>
          </p:cNvCxnSpPr>
          <p:nvPr/>
        </p:nvCxnSpPr>
        <p:spPr>
          <a:xfrm>
            <a:off x="6501289" y="3307243"/>
            <a:ext cx="3822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Segnaposto contenuto 2">
            <a:extLst>
              <a:ext uri="{FF2B5EF4-FFF2-40B4-BE49-F238E27FC236}">
                <a16:creationId xmlns:a16="http://schemas.microsoft.com/office/drawing/2014/main" id="{948C9DC8-9D3E-46E9-AB08-6BC0314B406D}"/>
              </a:ext>
            </a:extLst>
          </p:cNvPr>
          <p:cNvSpPr>
            <a:spLocks noGrp="1"/>
          </p:cNvSpPr>
          <p:nvPr/>
        </p:nvSpPr>
        <p:spPr>
          <a:xfrm>
            <a:off x="6280401" y="2996511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100 </a:t>
            </a:r>
            <a:r>
              <a:rPr lang="el-GR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86" name="Segnaposto contenuto 2">
            <a:extLst>
              <a:ext uri="{FF2B5EF4-FFF2-40B4-BE49-F238E27FC236}">
                <a16:creationId xmlns:a16="http://schemas.microsoft.com/office/drawing/2014/main" id="{EFA74CAE-9F58-40AF-9970-2A09A68BCF1A}"/>
              </a:ext>
            </a:extLst>
          </p:cNvPr>
          <p:cNvSpPr>
            <a:spLocks noGrp="1"/>
          </p:cNvSpPr>
          <p:nvPr/>
        </p:nvSpPr>
        <p:spPr>
          <a:xfrm>
            <a:off x="7746755" y="2887714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Au antenna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87" name="Segnaposto contenuto 2">
            <a:extLst>
              <a:ext uri="{FF2B5EF4-FFF2-40B4-BE49-F238E27FC236}">
                <a16:creationId xmlns:a16="http://schemas.microsoft.com/office/drawing/2014/main" id="{41C6F132-1E60-45A8-BA8C-EFCA2BCC49B5}"/>
              </a:ext>
            </a:extLst>
          </p:cNvPr>
          <p:cNvSpPr>
            <a:spLocks noGrp="1"/>
          </p:cNvSpPr>
          <p:nvPr/>
        </p:nvSpPr>
        <p:spPr>
          <a:xfrm>
            <a:off x="5176911" y="3434849"/>
            <a:ext cx="1090521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CH" sz="1400" b="1" dirty="0" err="1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Grating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 coupler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EFE752D-E5F7-4816-915A-50157573AC6A}"/>
              </a:ext>
            </a:extLst>
          </p:cNvPr>
          <p:cNvCxnSpPr>
            <a:cxnSpLocks/>
          </p:cNvCxnSpPr>
          <p:nvPr/>
        </p:nvCxnSpPr>
        <p:spPr>
          <a:xfrm flipV="1">
            <a:off x="5608360" y="3192599"/>
            <a:ext cx="159119" cy="2541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9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2" grpId="0"/>
      <p:bldP spid="77" grpId="0"/>
      <p:bldP spid="85" grpId="0"/>
      <p:bldP spid="86" grpId="0"/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15C60713-DB42-4CA8-8191-78026ACE9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1" t="2669" r="6241" b="5651"/>
          <a:stretch/>
        </p:blipFill>
        <p:spPr>
          <a:xfrm>
            <a:off x="6243514" y="2907714"/>
            <a:ext cx="2758581" cy="2105038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SOI waveguides and components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8</a:t>
            </a:fld>
            <a:endParaRPr lang="fr-FR" sz="1400" dirty="0"/>
          </a:p>
        </p:txBody>
      </p:sp>
      <p:sp>
        <p:nvSpPr>
          <p:cNvPr id="41" name="Espace réservé du contenu 1">
            <a:extLst>
              <a:ext uri="{FF2B5EF4-FFF2-40B4-BE49-F238E27FC236}">
                <a16:creationId xmlns:a16="http://schemas.microsoft.com/office/drawing/2014/main" id="{612E05F7-8D08-481D-9FFC-848E14470872}"/>
              </a:ext>
            </a:extLst>
          </p:cNvPr>
          <p:cNvSpPr txBox="1">
            <a:spLocks/>
          </p:cNvSpPr>
          <p:nvPr/>
        </p:nvSpPr>
        <p:spPr>
          <a:xfrm>
            <a:off x="64856" y="547890"/>
            <a:ext cx="5574359" cy="36623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Field confinement and discretization into </a:t>
            </a:r>
            <a:r>
              <a:rPr lang="en-US" b="1" i="1" dirty="0"/>
              <a:t>modes</a:t>
            </a:r>
            <a:r>
              <a:rPr lang="en-US" dirty="0"/>
              <a:t>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0E22F6F-4CE8-44DE-9F34-5965F4FA91BC}"/>
                  </a:ext>
                </a:extLst>
              </p:cNvPr>
              <p:cNvSpPr txBox="1"/>
              <p:nvPr/>
            </p:nvSpPr>
            <p:spPr>
              <a:xfrm>
                <a:off x="300063" y="730498"/>
                <a:ext cx="3292238" cy="76450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800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CH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fr-CH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CH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CH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CH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sz="18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fr-CH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fr-CH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CH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fr-CH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CH" sz="1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0E22F6F-4CE8-44DE-9F34-5965F4FA9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63" y="730498"/>
                <a:ext cx="3292238" cy="764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Espace réservé du contenu 1">
            <a:extLst>
              <a:ext uri="{FF2B5EF4-FFF2-40B4-BE49-F238E27FC236}">
                <a16:creationId xmlns:a16="http://schemas.microsoft.com/office/drawing/2014/main" id="{40FC2CE9-A3B6-4CBA-93A9-9A9B63A302A9}"/>
              </a:ext>
            </a:extLst>
          </p:cNvPr>
          <p:cNvSpPr txBox="1">
            <a:spLocks/>
          </p:cNvSpPr>
          <p:nvPr/>
        </p:nvSpPr>
        <p:spPr>
          <a:xfrm>
            <a:off x="3787321" y="883696"/>
            <a:ext cx="2583094" cy="109449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Fixed distribution in (</a:t>
            </a:r>
            <a:r>
              <a:rPr lang="en-US" dirty="0" err="1"/>
              <a:t>x,y</a:t>
            </a:r>
            <a:r>
              <a:rPr lang="en-US" dirty="0"/>
              <a:t>) plane</a:t>
            </a:r>
          </a:p>
          <a:p>
            <a:r>
              <a:rPr lang="en-US" dirty="0"/>
              <a:t>Propagation along z</a:t>
            </a:r>
            <a:endParaRPr lang="en-CH" dirty="0"/>
          </a:p>
          <a:p>
            <a:endParaRPr lang="en-US" dirty="0"/>
          </a:p>
        </p:txBody>
      </p:sp>
      <p:sp>
        <p:nvSpPr>
          <p:cNvPr id="70" name="Espace réservé du contenu 1">
            <a:extLst>
              <a:ext uri="{FF2B5EF4-FFF2-40B4-BE49-F238E27FC236}">
                <a16:creationId xmlns:a16="http://schemas.microsoft.com/office/drawing/2014/main" id="{97206C2C-F68D-4227-A383-2291A97CECE9}"/>
              </a:ext>
            </a:extLst>
          </p:cNvPr>
          <p:cNvSpPr txBox="1">
            <a:spLocks/>
          </p:cNvSpPr>
          <p:nvPr/>
        </p:nvSpPr>
        <p:spPr>
          <a:xfrm>
            <a:off x="2967621" y="2314960"/>
            <a:ext cx="3077292" cy="609836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Mach-</a:t>
            </a:r>
            <a:r>
              <a:rPr lang="en-US" dirty="0" err="1"/>
              <a:t>Zehnders</a:t>
            </a:r>
            <a:r>
              <a:rPr lang="en-US" dirty="0"/>
              <a:t> interferometers (MZI)</a:t>
            </a:r>
          </a:p>
        </p:txBody>
      </p:sp>
      <p:sp>
        <p:nvSpPr>
          <p:cNvPr id="71" name="Espace réservé du contenu 1">
            <a:extLst>
              <a:ext uri="{FF2B5EF4-FFF2-40B4-BE49-F238E27FC236}">
                <a16:creationId xmlns:a16="http://schemas.microsoft.com/office/drawing/2014/main" id="{405839B7-906A-4D77-9B53-656E2FB228CA}"/>
              </a:ext>
            </a:extLst>
          </p:cNvPr>
          <p:cNvSpPr txBox="1">
            <a:spLocks/>
          </p:cNvSpPr>
          <p:nvPr/>
        </p:nvSpPr>
        <p:spPr>
          <a:xfrm>
            <a:off x="-92416" y="2312627"/>
            <a:ext cx="2858188" cy="609835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Multi-Mode interferometers (MMI)</a:t>
            </a:r>
          </a:p>
        </p:txBody>
      </p:sp>
      <p:sp>
        <p:nvSpPr>
          <p:cNvPr id="72" name="Espace réservé du contenu 1">
            <a:extLst>
              <a:ext uri="{FF2B5EF4-FFF2-40B4-BE49-F238E27FC236}">
                <a16:creationId xmlns:a16="http://schemas.microsoft.com/office/drawing/2014/main" id="{5F2F1CD4-A334-40A1-B0AE-2BA215AAFB61}"/>
              </a:ext>
            </a:extLst>
          </p:cNvPr>
          <p:cNvSpPr txBox="1">
            <a:spLocks/>
          </p:cNvSpPr>
          <p:nvPr/>
        </p:nvSpPr>
        <p:spPr>
          <a:xfrm>
            <a:off x="6044913" y="2314960"/>
            <a:ext cx="2003396" cy="609835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Couplers and ring resonators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184F5F0-20DE-4210-9912-3ECF5FB292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4" t="13866" r="17463" b="22261"/>
          <a:stretch/>
        </p:blipFill>
        <p:spPr>
          <a:xfrm>
            <a:off x="72622" y="2915953"/>
            <a:ext cx="2957182" cy="2096515"/>
          </a:xfrm>
          <a:prstGeom prst="rect">
            <a:avLst/>
          </a:prstGeom>
        </p:spPr>
      </p:pic>
      <p:sp>
        <p:nvSpPr>
          <p:cNvPr id="74" name="Segnaposto contenuto 2">
            <a:extLst>
              <a:ext uri="{FF2B5EF4-FFF2-40B4-BE49-F238E27FC236}">
                <a16:creationId xmlns:a16="http://schemas.microsoft.com/office/drawing/2014/main" id="{F7B0AE16-EDE1-468F-B98D-8357226EA177}"/>
              </a:ext>
            </a:extLst>
          </p:cNvPr>
          <p:cNvSpPr>
            <a:spLocks noGrp="1"/>
          </p:cNvSpPr>
          <p:nvPr/>
        </p:nvSpPr>
        <p:spPr>
          <a:xfrm>
            <a:off x="1735848" y="3824333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X-coupler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E41215-25EA-410B-9D04-B65D14B24D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62" t="10318" r="8089" b="10274"/>
          <a:stretch/>
        </p:blipFill>
        <p:spPr>
          <a:xfrm>
            <a:off x="3158068" y="2912085"/>
            <a:ext cx="2957182" cy="210038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B4F331-6AA0-4E8D-A1F2-F1A887FAE6A9}"/>
              </a:ext>
            </a:extLst>
          </p:cNvPr>
          <p:cNvCxnSpPr>
            <a:cxnSpLocks/>
          </p:cNvCxnSpPr>
          <p:nvPr/>
        </p:nvCxnSpPr>
        <p:spPr>
          <a:xfrm>
            <a:off x="300063" y="4773471"/>
            <a:ext cx="3822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Segnaposto contenuto 2">
            <a:extLst>
              <a:ext uri="{FF2B5EF4-FFF2-40B4-BE49-F238E27FC236}">
                <a16:creationId xmlns:a16="http://schemas.microsoft.com/office/drawing/2014/main" id="{C9C213C1-ECCD-49AC-B750-94F15CA7C87B}"/>
              </a:ext>
            </a:extLst>
          </p:cNvPr>
          <p:cNvSpPr>
            <a:spLocks noGrp="1"/>
          </p:cNvSpPr>
          <p:nvPr/>
        </p:nvSpPr>
        <p:spPr>
          <a:xfrm>
            <a:off x="129975" y="4462739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10 </a:t>
            </a:r>
            <a:r>
              <a:rPr lang="el-GR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95730B5-FD50-401F-973F-266BE854BA4A}"/>
              </a:ext>
            </a:extLst>
          </p:cNvPr>
          <p:cNvCxnSpPr>
            <a:cxnSpLocks/>
          </p:cNvCxnSpPr>
          <p:nvPr/>
        </p:nvCxnSpPr>
        <p:spPr>
          <a:xfrm>
            <a:off x="3481135" y="3301349"/>
            <a:ext cx="3822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Segnaposto contenuto 2">
            <a:extLst>
              <a:ext uri="{FF2B5EF4-FFF2-40B4-BE49-F238E27FC236}">
                <a16:creationId xmlns:a16="http://schemas.microsoft.com/office/drawing/2014/main" id="{C768FEBB-BECD-4DC7-88CD-BDCDBF225CCB}"/>
              </a:ext>
            </a:extLst>
          </p:cNvPr>
          <p:cNvSpPr>
            <a:spLocks noGrp="1"/>
          </p:cNvSpPr>
          <p:nvPr/>
        </p:nvSpPr>
        <p:spPr>
          <a:xfrm>
            <a:off x="3260247" y="2990617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100 </a:t>
            </a:r>
            <a:r>
              <a:rPr lang="el-GR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78" name="Segnaposto contenuto 2">
            <a:extLst>
              <a:ext uri="{FF2B5EF4-FFF2-40B4-BE49-F238E27FC236}">
                <a16:creationId xmlns:a16="http://schemas.microsoft.com/office/drawing/2014/main" id="{27AF1750-1E40-47FF-9818-DC28A30E4170}"/>
              </a:ext>
            </a:extLst>
          </p:cNvPr>
          <p:cNvSpPr>
            <a:spLocks noGrp="1"/>
          </p:cNvSpPr>
          <p:nvPr/>
        </p:nvSpPr>
        <p:spPr>
          <a:xfrm>
            <a:off x="1659371" y="3038872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80" name="Segnaposto contenuto 2">
            <a:extLst>
              <a:ext uri="{FF2B5EF4-FFF2-40B4-BE49-F238E27FC236}">
                <a16:creationId xmlns:a16="http://schemas.microsoft.com/office/drawing/2014/main" id="{278DA4C1-F368-443A-A44C-8B0E49E09C32}"/>
              </a:ext>
            </a:extLst>
          </p:cNvPr>
          <p:cNvSpPr>
            <a:spLocks noGrp="1"/>
          </p:cNvSpPr>
          <p:nvPr/>
        </p:nvSpPr>
        <p:spPr>
          <a:xfrm>
            <a:off x="64856" y="3446727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464E3A9-B4D0-48DC-9120-A6AE742F5694}"/>
              </a:ext>
            </a:extLst>
          </p:cNvPr>
          <p:cNvCxnSpPr>
            <a:cxnSpLocks/>
          </p:cNvCxnSpPr>
          <p:nvPr/>
        </p:nvCxnSpPr>
        <p:spPr>
          <a:xfrm flipV="1">
            <a:off x="420892" y="3198513"/>
            <a:ext cx="261391" cy="2482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2044900-9CC0-4A58-9B55-65E631E12E5D}"/>
              </a:ext>
            </a:extLst>
          </p:cNvPr>
          <p:cNvCxnSpPr>
            <a:cxnSpLocks/>
          </p:cNvCxnSpPr>
          <p:nvPr/>
        </p:nvCxnSpPr>
        <p:spPr>
          <a:xfrm flipV="1">
            <a:off x="1346890" y="3282721"/>
            <a:ext cx="378458" cy="4022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D120E6A-80FB-48F1-BD1E-9A6B622BF969}"/>
              </a:ext>
            </a:extLst>
          </p:cNvPr>
          <p:cNvCxnSpPr>
            <a:cxnSpLocks/>
          </p:cNvCxnSpPr>
          <p:nvPr/>
        </p:nvCxnSpPr>
        <p:spPr>
          <a:xfrm flipH="1" flipV="1">
            <a:off x="2022024" y="3255509"/>
            <a:ext cx="314339" cy="19121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Segnaposto contenuto 2">
            <a:extLst>
              <a:ext uri="{FF2B5EF4-FFF2-40B4-BE49-F238E27FC236}">
                <a16:creationId xmlns:a16="http://schemas.microsoft.com/office/drawing/2014/main" id="{EC452C77-82EC-4A35-A99C-7453D31E76A6}"/>
              </a:ext>
            </a:extLst>
          </p:cNvPr>
          <p:cNvSpPr>
            <a:spLocks noGrp="1"/>
          </p:cNvSpPr>
          <p:nvPr/>
        </p:nvSpPr>
        <p:spPr>
          <a:xfrm>
            <a:off x="7718269" y="2869851"/>
            <a:ext cx="1425731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Au antenna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10C746D-F1E8-4ABB-B9A2-4D51DDFE48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606" r="2154" b="10720"/>
          <a:stretch/>
        </p:blipFill>
        <p:spPr>
          <a:xfrm>
            <a:off x="7162009" y="2957632"/>
            <a:ext cx="1866366" cy="1239931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8024B42-5EAF-4EBD-8620-5F745F4DA03B}"/>
              </a:ext>
            </a:extLst>
          </p:cNvPr>
          <p:cNvCxnSpPr>
            <a:cxnSpLocks/>
          </p:cNvCxnSpPr>
          <p:nvPr/>
        </p:nvCxnSpPr>
        <p:spPr>
          <a:xfrm>
            <a:off x="8575317" y="4099012"/>
            <a:ext cx="3822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Segnaposto contenuto 2">
            <a:extLst>
              <a:ext uri="{FF2B5EF4-FFF2-40B4-BE49-F238E27FC236}">
                <a16:creationId xmlns:a16="http://schemas.microsoft.com/office/drawing/2014/main" id="{F6E902BB-4930-45C6-A2F1-401A03365878}"/>
              </a:ext>
            </a:extLst>
          </p:cNvPr>
          <p:cNvSpPr>
            <a:spLocks noGrp="1"/>
          </p:cNvSpPr>
          <p:nvPr/>
        </p:nvSpPr>
        <p:spPr>
          <a:xfrm>
            <a:off x="8363701" y="3860515"/>
            <a:ext cx="805451" cy="444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2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200 n</a:t>
            </a:r>
            <a:r>
              <a:rPr lang="fr-CH" sz="12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2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91" name="Segnaposto contenuto 2">
            <a:extLst>
              <a:ext uri="{FF2B5EF4-FFF2-40B4-BE49-F238E27FC236}">
                <a16:creationId xmlns:a16="http://schemas.microsoft.com/office/drawing/2014/main" id="{5D74B6E6-67AD-4FED-8B08-7CC300DE8E0A}"/>
              </a:ext>
            </a:extLst>
          </p:cNvPr>
          <p:cNvSpPr>
            <a:spLocks noGrp="1"/>
          </p:cNvSpPr>
          <p:nvPr/>
        </p:nvSpPr>
        <p:spPr>
          <a:xfrm>
            <a:off x="8649062" y="3067673"/>
            <a:ext cx="511954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92" name="Segnaposto contenuto 2">
            <a:extLst>
              <a:ext uri="{FF2B5EF4-FFF2-40B4-BE49-F238E27FC236}">
                <a16:creationId xmlns:a16="http://schemas.microsoft.com/office/drawing/2014/main" id="{3AE759E9-48FA-4470-853B-33460C21EE8A}"/>
              </a:ext>
            </a:extLst>
          </p:cNvPr>
          <p:cNvSpPr>
            <a:spLocks noGrp="1"/>
          </p:cNvSpPr>
          <p:nvPr/>
        </p:nvSpPr>
        <p:spPr>
          <a:xfrm>
            <a:off x="7171575" y="2987343"/>
            <a:ext cx="738256" cy="404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SiO2</a:t>
            </a:r>
            <a:endParaRPr lang="en-US" sz="16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D8B5014-EFA0-4BAA-99A8-C2B45F8E3A71}"/>
              </a:ext>
            </a:extLst>
          </p:cNvPr>
          <p:cNvSpPr/>
          <p:nvPr/>
        </p:nvSpPr>
        <p:spPr>
          <a:xfrm>
            <a:off x="7408152" y="4760108"/>
            <a:ext cx="423333" cy="2369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88DDD55-FE31-4359-B3E7-9DD5F19AE1F1}"/>
              </a:ext>
            </a:extLst>
          </p:cNvPr>
          <p:cNvCxnSpPr>
            <a:cxnSpLocks/>
            <a:endCxn id="93" idx="1"/>
          </p:cNvCxnSpPr>
          <p:nvPr/>
        </p:nvCxnSpPr>
        <p:spPr>
          <a:xfrm>
            <a:off x="7162009" y="4206731"/>
            <a:ext cx="246143" cy="67185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C2F7B03-70F3-4AE8-9E4E-B919274D8F84}"/>
              </a:ext>
            </a:extLst>
          </p:cNvPr>
          <p:cNvCxnSpPr>
            <a:cxnSpLocks/>
            <a:stCxn id="93" idx="3"/>
          </p:cNvCxnSpPr>
          <p:nvPr/>
        </p:nvCxnSpPr>
        <p:spPr>
          <a:xfrm flipV="1">
            <a:off x="7831485" y="4206731"/>
            <a:ext cx="1196890" cy="67185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58E4C97-D9F8-4D71-AACE-DDEC0C039CA6}"/>
                  </a:ext>
                </a:extLst>
              </p:cNvPr>
              <p:cNvSpPr txBox="1"/>
              <p:nvPr/>
            </p:nvSpPr>
            <p:spPr>
              <a:xfrm>
                <a:off x="300063" y="1438393"/>
                <a:ext cx="3563291" cy="40523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sz="1800" b="0" dirty="0"/>
                  <a:t>Prop. constant: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CH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CH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fr-CH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H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CH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l-GR" sz="1800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endParaRPr lang="en-CH" sz="18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58E4C97-D9F8-4D71-AACE-DDEC0C039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63" y="1438393"/>
                <a:ext cx="3563291" cy="405239"/>
              </a:xfrm>
              <a:prstGeom prst="rect">
                <a:avLst/>
              </a:prstGeom>
              <a:blipFill>
                <a:blip r:embed="rId10"/>
                <a:stretch>
                  <a:fillRect l="-1368" t="-139394" r="-4786" b="-21818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Espace réservé du contenu 1">
                <a:extLst>
                  <a:ext uri="{FF2B5EF4-FFF2-40B4-BE49-F238E27FC236}">
                    <a16:creationId xmlns:a16="http://schemas.microsoft.com/office/drawing/2014/main" id="{3AF44A3E-7531-4D45-BA9A-D8B3294506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55" y="1920997"/>
                <a:ext cx="9325330" cy="38793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Main parameter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, defined by geometry, tunable (in our case) using micro-heaters </a:t>
                </a:r>
              </a:p>
            </p:txBody>
          </p:sp>
        </mc:Choice>
        <mc:Fallback xmlns="">
          <p:sp>
            <p:nvSpPr>
              <p:cNvPr id="60" name="Espace réservé du contenu 1">
                <a:extLst>
                  <a:ext uri="{FF2B5EF4-FFF2-40B4-BE49-F238E27FC236}">
                    <a16:creationId xmlns:a16="http://schemas.microsoft.com/office/drawing/2014/main" id="{3AF44A3E-7531-4D45-BA9A-D8B3294506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55" y="1920997"/>
                <a:ext cx="9325330" cy="387937"/>
              </a:xfrm>
              <a:blipFill>
                <a:blip r:embed="rId11"/>
                <a:stretch>
                  <a:fillRect t="-14063" b="-1250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F3345F9-39A1-4240-A9FE-04077BC485BC}"/>
              </a:ext>
            </a:extLst>
          </p:cNvPr>
          <p:cNvCxnSpPr>
            <a:cxnSpLocks/>
          </p:cNvCxnSpPr>
          <p:nvPr/>
        </p:nvCxnSpPr>
        <p:spPr>
          <a:xfrm>
            <a:off x="6501289" y="3307243"/>
            <a:ext cx="3822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contenuto 2">
            <a:extLst>
              <a:ext uri="{FF2B5EF4-FFF2-40B4-BE49-F238E27FC236}">
                <a16:creationId xmlns:a16="http://schemas.microsoft.com/office/drawing/2014/main" id="{28E73B41-D0A8-48A1-AD54-0457548A0D5E}"/>
              </a:ext>
            </a:extLst>
          </p:cNvPr>
          <p:cNvSpPr>
            <a:spLocks noGrp="1"/>
          </p:cNvSpPr>
          <p:nvPr/>
        </p:nvSpPr>
        <p:spPr>
          <a:xfrm>
            <a:off x="6280401" y="2996511"/>
            <a:ext cx="1683149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100 </a:t>
            </a:r>
            <a:r>
              <a:rPr lang="el-GR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μ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m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C9258682-F8F4-49CD-83B1-C6F6AB235A4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095" t="19153" r="3433"/>
          <a:stretch/>
        </p:blipFill>
        <p:spPr>
          <a:xfrm>
            <a:off x="6418397" y="480059"/>
            <a:ext cx="2212841" cy="1461394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C713B112-F227-43E8-9692-DDB68619C2A3}"/>
              </a:ext>
            </a:extLst>
          </p:cNvPr>
          <p:cNvSpPr txBox="1"/>
          <p:nvPr/>
        </p:nvSpPr>
        <p:spPr>
          <a:xfrm>
            <a:off x="6418397" y="1573068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SiO</a:t>
            </a:r>
            <a:r>
              <a:rPr lang="en-US" sz="1400" b="1" baseline="-25000" dirty="0">
                <a:solidFill>
                  <a:schemeClr val="bg1"/>
                </a:solidFill>
              </a:rPr>
              <a:t>2</a:t>
            </a:r>
            <a:endParaRPr lang="en-CH" sz="1400" b="1" dirty="0">
              <a:solidFill>
                <a:schemeClr val="bg1"/>
              </a:solidFill>
            </a:endParaRP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AC9E67A4-0B7B-4FCC-978C-AE403BA63DF8}"/>
              </a:ext>
            </a:extLst>
          </p:cNvPr>
          <p:cNvCxnSpPr>
            <a:cxnSpLocks/>
          </p:cNvCxnSpPr>
          <p:nvPr/>
        </p:nvCxnSpPr>
        <p:spPr>
          <a:xfrm flipV="1">
            <a:off x="7009502" y="790299"/>
            <a:ext cx="0" cy="75518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3D3093D1-7CF5-4688-979B-CE57A5810B4A}"/>
              </a:ext>
            </a:extLst>
          </p:cNvPr>
          <p:cNvCxnSpPr>
            <a:cxnSpLocks/>
          </p:cNvCxnSpPr>
          <p:nvPr/>
        </p:nvCxnSpPr>
        <p:spPr>
          <a:xfrm flipV="1">
            <a:off x="7009502" y="1534565"/>
            <a:ext cx="1111092" cy="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07669BD0-FB53-4621-A39E-B3A205E23BC3}"/>
              </a:ext>
            </a:extLst>
          </p:cNvPr>
          <p:cNvSpPr txBox="1"/>
          <p:nvPr/>
        </p:nvSpPr>
        <p:spPr>
          <a:xfrm>
            <a:off x="6713416" y="661885"/>
            <a:ext cx="1703264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y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346012A-F4B9-43D2-8D5D-519F76F3CFEE}"/>
              </a:ext>
            </a:extLst>
          </p:cNvPr>
          <p:cNvSpPr txBox="1"/>
          <p:nvPr/>
        </p:nvSpPr>
        <p:spPr>
          <a:xfrm>
            <a:off x="8032891" y="1523885"/>
            <a:ext cx="598347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x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554B3A3-D78B-4D92-99B2-3EBB0DE012DB}"/>
              </a:ext>
            </a:extLst>
          </p:cNvPr>
          <p:cNvSpPr txBox="1"/>
          <p:nvPr/>
        </p:nvSpPr>
        <p:spPr>
          <a:xfrm>
            <a:off x="7649934" y="1051156"/>
            <a:ext cx="512366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</a:t>
            </a:r>
            <a:endParaRPr lang="en-CH" sz="1400" b="1" dirty="0">
              <a:solidFill>
                <a:schemeClr val="bg1"/>
              </a:solidFill>
            </a:endParaRPr>
          </a:p>
        </p:txBody>
      </p:sp>
      <p:sp>
        <p:nvSpPr>
          <p:cNvPr id="118" name="Segnaposto contenuto 2">
            <a:extLst>
              <a:ext uri="{FF2B5EF4-FFF2-40B4-BE49-F238E27FC236}">
                <a16:creationId xmlns:a16="http://schemas.microsoft.com/office/drawing/2014/main" id="{16ED08C2-0324-424B-A848-52CE8F0AAE22}"/>
              </a:ext>
            </a:extLst>
          </p:cNvPr>
          <p:cNvSpPr>
            <a:spLocks noGrp="1"/>
          </p:cNvSpPr>
          <p:nvPr/>
        </p:nvSpPr>
        <p:spPr>
          <a:xfrm>
            <a:off x="5176911" y="3434849"/>
            <a:ext cx="1090521" cy="77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CH" sz="1400" b="1" dirty="0" err="1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Grating</a:t>
            </a:r>
            <a:r>
              <a:rPr lang="fr-CH" sz="1400" b="1" dirty="0">
                <a:solidFill>
                  <a:schemeClr val="bg1"/>
                </a:solidFill>
                <a:ea typeface="Batang" panose="02030600000101010101" pitchFamily="18" charset="-127"/>
                <a:cs typeface="Times New Roman" panose="02020603050405020304" pitchFamily="18" charset="0"/>
              </a:rPr>
              <a:t> coupler</a:t>
            </a:r>
            <a:endParaRPr lang="en-US" sz="1400" b="1" dirty="0">
              <a:solidFill>
                <a:schemeClr val="bg1"/>
              </a:solidFill>
              <a:effectLst/>
              <a:ea typeface="Batang" panose="02030600000101010101" pitchFamily="18" charset="-127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97291CE6-20F5-4870-A5D0-6495764E207D}"/>
              </a:ext>
            </a:extLst>
          </p:cNvPr>
          <p:cNvCxnSpPr>
            <a:cxnSpLocks/>
          </p:cNvCxnSpPr>
          <p:nvPr/>
        </p:nvCxnSpPr>
        <p:spPr>
          <a:xfrm flipV="1">
            <a:off x="5608360" y="3192599"/>
            <a:ext cx="159119" cy="2541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989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DC9092-B8AD-9448-9690-13D94442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576185" cy="571097"/>
          </a:xfrm>
        </p:spPr>
        <p:txBody>
          <a:bodyPr/>
          <a:lstStyle/>
          <a:p>
            <a:r>
              <a:rPr lang="en-US" dirty="0"/>
              <a:t>Complete GDS design example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C95DC5-778C-474A-AD7D-E5E2435C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1238" y="195262"/>
            <a:ext cx="512762" cy="284797"/>
          </a:xfrm>
        </p:spPr>
        <p:txBody>
          <a:bodyPr/>
          <a:lstStyle/>
          <a:p>
            <a:fld id="{E1E1CD7C-2161-7D43-862E-CE4C333CD873}" type="slidenum">
              <a:rPr lang="fr-FR" sz="1400" smtClean="0"/>
              <a:pPr/>
              <a:t>9</a:t>
            </a:fld>
            <a:endParaRPr lang="fr-FR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76242-81A9-4E3C-A892-94C847AB8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36" y="589588"/>
            <a:ext cx="4496913" cy="4486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0EA574-0FC6-4616-B827-93CABD9A2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253" y="1984010"/>
            <a:ext cx="1390844" cy="1971950"/>
          </a:xfrm>
          <a:prstGeom prst="rect">
            <a:avLst/>
          </a:prstGeom>
        </p:spPr>
      </p:pic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8647A270-88EE-49C0-847B-36EF67C57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749" y="1362519"/>
            <a:ext cx="3803760" cy="387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dirty="0" err="1"/>
              <a:t>Every</a:t>
            </a:r>
            <a:r>
              <a:rPr lang="fr-CH" dirty="0"/>
              <a:t> layer </a:t>
            </a:r>
            <a:r>
              <a:rPr lang="fr-CH" dirty="0" err="1"/>
              <a:t>is</a:t>
            </a:r>
            <a:r>
              <a:rPr lang="fr-CH" dirty="0"/>
              <a:t> a </a:t>
            </a:r>
            <a:r>
              <a:rPr lang="fr-CH" dirty="0" err="1"/>
              <a:t>lithography</a:t>
            </a:r>
            <a:r>
              <a:rPr lang="fr-CH" dirty="0"/>
              <a:t> </a:t>
            </a:r>
            <a:r>
              <a:rPr lang="fr-CH" dirty="0" err="1"/>
              <a:t>step</a:t>
            </a:r>
            <a:r>
              <a:rPr lang="fr-CH" dirty="0"/>
              <a:t>!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743A1B-D668-4C2C-9A21-33831F4FE6F1}"/>
              </a:ext>
            </a:extLst>
          </p:cNvPr>
          <p:cNvCxnSpPr/>
          <p:nvPr/>
        </p:nvCxnSpPr>
        <p:spPr>
          <a:xfrm>
            <a:off x="1609558" y="5005137"/>
            <a:ext cx="35292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4BCA9FDB-95DC-4F05-9C5C-F3B0F8FB965E}"/>
              </a:ext>
            </a:extLst>
          </p:cNvPr>
          <p:cNvSpPr txBox="1">
            <a:spLocks/>
          </p:cNvSpPr>
          <p:nvPr/>
        </p:nvSpPr>
        <p:spPr>
          <a:xfrm>
            <a:off x="1878644" y="4905393"/>
            <a:ext cx="773651" cy="235537"/>
          </a:xfrm>
          <a:prstGeom prst="rect">
            <a:avLst/>
          </a:prstGeom>
        </p:spPr>
        <p:txBody>
          <a:bodyPr vert="horz" lIns="18000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fr-CH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mm</a:t>
            </a:r>
            <a:endParaRPr 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54F98F-9C00-4773-B6FA-25C13A7B56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6"/>
          <a:stretch/>
        </p:blipFill>
        <p:spPr>
          <a:xfrm>
            <a:off x="1515054" y="878680"/>
            <a:ext cx="1846219" cy="17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965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8A6C70-7FF5-480A-B09B-7D0A19B2F431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F8CE09B-89B1-4B5D-BED2-87C84F077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35882</TotalTime>
  <Words>1237</Words>
  <Application>Microsoft Office PowerPoint</Application>
  <PresentationFormat>On-screen Show (16:9)</PresentationFormat>
  <Paragraphs>331</Paragraphs>
  <Slides>20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Franklin Gothic Demi Cond</vt:lpstr>
      <vt:lpstr>Times New Roman</vt:lpstr>
      <vt:lpstr>Wingdings</vt:lpstr>
      <vt:lpstr>Thème Office</vt:lpstr>
      <vt:lpstr>MICRO-373:  TP introduction</vt:lpstr>
      <vt:lpstr>Professor and TAs</vt:lpstr>
      <vt:lpstr>Integrated photonics: overview</vt:lpstr>
      <vt:lpstr>Integrated photonics: overview</vt:lpstr>
      <vt:lpstr>Silicon-on-insulator (SOI) integrated photonics</vt:lpstr>
      <vt:lpstr>SOI waveguides and components</vt:lpstr>
      <vt:lpstr>SOI waveguides and components</vt:lpstr>
      <vt:lpstr>SOI waveguides and components</vt:lpstr>
      <vt:lpstr>Complete GDS design example</vt:lpstr>
      <vt:lpstr>What we will create together</vt:lpstr>
      <vt:lpstr>Fabrication process flow</vt:lpstr>
      <vt:lpstr>Fabrication process flow</vt:lpstr>
      <vt:lpstr>Fabrication process flow</vt:lpstr>
      <vt:lpstr>Fabrication process flow: final results</vt:lpstr>
      <vt:lpstr>Characterization: setup in HYLAB laboratories</vt:lpstr>
      <vt:lpstr>Typical transmission spectra</vt:lpstr>
      <vt:lpstr>Typical transmission spectra</vt:lpstr>
      <vt:lpstr>Organization of the semester</vt:lpstr>
      <vt:lpstr>Preparation for first session</vt:lpstr>
      <vt:lpstr>MICRO-373:  TP introduction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Liu Jiawen</cp:lastModifiedBy>
  <cp:revision>1079</cp:revision>
  <dcterms:created xsi:type="dcterms:W3CDTF">2019-04-02T06:24:35Z</dcterms:created>
  <dcterms:modified xsi:type="dcterms:W3CDTF">2024-02-23T11:04:49Z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